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37"/>
  </p:notesMasterIdLst>
  <p:handoutMasterIdLst>
    <p:handoutMasterId r:id="rId38"/>
  </p:handoutMasterIdLst>
  <p:sldIdLst>
    <p:sldId id="351" r:id="rId2"/>
    <p:sldId id="479" r:id="rId3"/>
    <p:sldId id="341" r:id="rId4"/>
    <p:sldId id="407" r:id="rId5"/>
    <p:sldId id="430" r:id="rId6"/>
    <p:sldId id="431" r:id="rId7"/>
    <p:sldId id="432" r:id="rId8"/>
    <p:sldId id="476" r:id="rId9"/>
    <p:sldId id="434" r:id="rId10"/>
    <p:sldId id="438" r:id="rId11"/>
    <p:sldId id="439" r:id="rId12"/>
    <p:sldId id="480" r:id="rId13"/>
    <p:sldId id="442" r:id="rId14"/>
    <p:sldId id="482" r:id="rId15"/>
    <p:sldId id="485" r:id="rId16"/>
    <p:sldId id="481" r:id="rId17"/>
    <p:sldId id="501" r:id="rId18"/>
    <p:sldId id="502" r:id="rId19"/>
    <p:sldId id="503" r:id="rId20"/>
    <p:sldId id="443" r:id="rId21"/>
    <p:sldId id="484" r:id="rId22"/>
    <p:sldId id="489" r:id="rId23"/>
    <p:sldId id="490" r:id="rId24"/>
    <p:sldId id="494" r:id="rId25"/>
    <p:sldId id="495" r:id="rId26"/>
    <p:sldId id="497" r:id="rId27"/>
    <p:sldId id="496" r:id="rId28"/>
    <p:sldId id="498" r:id="rId29"/>
    <p:sldId id="499" r:id="rId30"/>
    <p:sldId id="491" r:id="rId31"/>
    <p:sldId id="493" r:id="rId32"/>
    <p:sldId id="487" r:id="rId33"/>
    <p:sldId id="500" r:id="rId34"/>
    <p:sldId id="457" r:id="rId35"/>
    <p:sldId id="472" r:id="rId36"/>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A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13" autoAdjust="0"/>
    <p:restoredTop sz="65940" autoAdjust="0"/>
  </p:normalViewPr>
  <p:slideViewPr>
    <p:cSldViewPr snapToGrid="0">
      <p:cViewPr varScale="1">
        <p:scale>
          <a:sx n="65" d="100"/>
          <a:sy n="65" d="100"/>
        </p:scale>
        <p:origin x="1192" y="192"/>
      </p:cViewPr>
      <p:guideLst>
        <p:guide orient="horz" pos="2160"/>
        <p:guide pos="2880"/>
      </p:guideLst>
    </p:cSldViewPr>
  </p:slideViewPr>
  <p:notesTextViewPr>
    <p:cViewPr>
      <p:scale>
        <a:sx n="1" d="1"/>
        <a:sy n="1" d="1"/>
      </p:scale>
      <p:origin x="0" y="0"/>
    </p:cViewPr>
  </p:notesTextViewPr>
  <p:notesViewPr>
    <p:cSldViewPr snapToGrid="0">
      <p:cViewPr varScale="1">
        <p:scale>
          <a:sx n="79" d="100"/>
          <a:sy n="79" d="100"/>
        </p:scale>
        <p:origin x="3966" y="108"/>
      </p:cViewPr>
      <p:guideLst>
        <p:guide orient="horz" pos="3224"/>
        <p:guide pos="223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00BD7C-356A-9B44-8AF8-F7492412CE02}" type="doc">
      <dgm:prSet loTypeId="urn:microsoft.com/office/officeart/2005/8/layout/hChevron3" loCatId="" qsTypeId="urn:microsoft.com/office/officeart/2005/8/quickstyle/simple4" qsCatId="simple" csTypeId="urn:microsoft.com/office/officeart/2005/8/colors/accent1_2" csCatId="accent1" phldr="1"/>
      <dgm:spPr/>
      <dgm:t>
        <a:bodyPr/>
        <a:lstStyle/>
        <a:p>
          <a:endParaRPr lang="de-DE"/>
        </a:p>
      </dgm:t>
    </dgm:pt>
    <dgm:pt modelId="{F38B8E9D-776D-974C-8D41-43F4066F421D}">
      <dgm:prSet/>
      <dgm:spPr/>
      <dgm:t>
        <a:bodyPr/>
        <a:lstStyle/>
        <a:p>
          <a:pPr rtl="0"/>
          <a:r>
            <a:rPr lang="de-DE"/>
            <a:t>Projektmanagement Einführung</a:t>
          </a:r>
        </a:p>
      </dgm:t>
    </dgm:pt>
    <dgm:pt modelId="{A8D02305-B1AF-6C42-8B7F-E60CAD39666A}" type="parTrans" cxnId="{284BF871-7208-194A-9BA0-268F5F488DA7}">
      <dgm:prSet/>
      <dgm:spPr/>
      <dgm:t>
        <a:bodyPr/>
        <a:lstStyle/>
        <a:p>
          <a:endParaRPr lang="de-DE"/>
        </a:p>
      </dgm:t>
    </dgm:pt>
    <dgm:pt modelId="{ED1919C8-BFBA-964A-BABA-D0FE218488BD}" type="sibTrans" cxnId="{284BF871-7208-194A-9BA0-268F5F488DA7}">
      <dgm:prSet/>
      <dgm:spPr/>
      <dgm:t>
        <a:bodyPr/>
        <a:lstStyle/>
        <a:p>
          <a:endParaRPr lang="de-DE"/>
        </a:p>
      </dgm:t>
    </dgm:pt>
    <dgm:pt modelId="{97629288-C7BC-7148-8AD2-98FCEE42C84D}">
      <dgm:prSet/>
      <dgm:spPr/>
      <dgm:t>
        <a:bodyPr/>
        <a:lstStyle/>
        <a:p>
          <a:pPr rtl="0"/>
          <a:r>
            <a:rPr lang="de-DE" dirty="0"/>
            <a:t>Was ist ein Projekt?</a:t>
          </a:r>
        </a:p>
      </dgm:t>
    </dgm:pt>
    <dgm:pt modelId="{1F2D08AD-EDD7-B94A-B66F-DD99D142B816}" type="parTrans" cxnId="{5F9FCBD0-D7DD-6840-AE9A-1C736349A208}">
      <dgm:prSet/>
      <dgm:spPr/>
      <dgm:t>
        <a:bodyPr/>
        <a:lstStyle/>
        <a:p>
          <a:endParaRPr lang="de-DE"/>
        </a:p>
      </dgm:t>
    </dgm:pt>
    <dgm:pt modelId="{602A1E87-A683-AF45-920F-4B3EC17A2319}" type="sibTrans" cxnId="{5F9FCBD0-D7DD-6840-AE9A-1C736349A208}">
      <dgm:prSet/>
      <dgm:spPr/>
      <dgm:t>
        <a:bodyPr/>
        <a:lstStyle/>
        <a:p>
          <a:endParaRPr lang="de-DE"/>
        </a:p>
      </dgm:t>
    </dgm:pt>
    <dgm:pt modelId="{03AFBF63-9A39-4942-80F8-E293EB08AD13}">
      <dgm:prSet/>
      <dgm:spPr/>
      <dgm:t>
        <a:bodyPr/>
        <a:lstStyle/>
        <a:p>
          <a:pPr rtl="0"/>
          <a:r>
            <a:rPr lang="de-DE" dirty="0"/>
            <a:t>Bedingungen für Projekte</a:t>
          </a:r>
        </a:p>
      </dgm:t>
    </dgm:pt>
    <dgm:pt modelId="{3A67D1E5-36A9-AD49-84D3-B1D285696CCD}" type="parTrans" cxnId="{F5ED4D26-020D-8C42-A604-4E10A17432D9}">
      <dgm:prSet/>
      <dgm:spPr/>
      <dgm:t>
        <a:bodyPr/>
        <a:lstStyle/>
        <a:p>
          <a:endParaRPr lang="de-DE"/>
        </a:p>
      </dgm:t>
    </dgm:pt>
    <dgm:pt modelId="{BE6CF9FC-41AD-1C49-BED1-65409817EC35}" type="sibTrans" cxnId="{F5ED4D26-020D-8C42-A604-4E10A17432D9}">
      <dgm:prSet/>
      <dgm:spPr/>
      <dgm:t>
        <a:bodyPr/>
        <a:lstStyle/>
        <a:p>
          <a:endParaRPr lang="de-DE"/>
        </a:p>
      </dgm:t>
    </dgm:pt>
    <dgm:pt modelId="{366AE632-12DC-8F4C-ABE3-47241644C2A4}">
      <dgm:prSet/>
      <dgm:spPr/>
      <dgm:t>
        <a:bodyPr/>
        <a:lstStyle/>
        <a:p>
          <a:pPr rtl="0"/>
          <a:r>
            <a:rPr lang="de-DE" dirty="0"/>
            <a:t>Management von Projekten</a:t>
          </a:r>
        </a:p>
      </dgm:t>
    </dgm:pt>
    <dgm:pt modelId="{C0306D46-59F3-4F4A-833E-665216B70BBE}" type="parTrans" cxnId="{D946B791-A02C-6A49-978A-6F2EBE9D9418}">
      <dgm:prSet/>
      <dgm:spPr/>
      <dgm:t>
        <a:bodyPr/>
        <a:lstStyle/>
        <a:p>
          <a:endParaRPr lang="de-DE"/>
        </a:p>
      </dgm:t>
    </dgm:pt>
    <dgm:pt modelId="{20F23A88-B477-6341-897C-0FA44F8AA400}" type="sibTrans" cxnId="{D946B791-A02C-6A49-978A-6F2EBE9D9418}">
      <dgm:prSet/>
      <dgm:spPr/>
      <dgm:t>
        <a:bodyPr/>
        <a:lstStyle/>
        <a:p>
          <a:endParaRPr lang="de-DE"/>
        </a:p>
      </dgm:t>
    </dgm:pt>
    <dgm:pt modelId="{9EF25916-E8FA-1442-94CE-327324D855D8}">
      <dgm:prSet/>
      <dgm:spPr/>
      <dgm:t>
        <a:bodyPr/>
        <a:lstStyle/>
        <a:p>
          <a:pPr rtl="0"/>
          <a:r>
            <a:rPr lang="de-DE" dirty="0"/>
            <a:t>Projektphasen</a:t>
          </a:r>
        </a:p>
      </dgm:t>
    </dgm:pt>
    <dgm:pt modelId="{9FC97426-A605-C64A-A963-B98CF4F2E530}" type="parTrans" cxnId="{FCF229FE-305A-194E-915C-1C938EE79F05}">
      <dgm:prSet/>
      <dgm:spPr/>
      <dgm:t>
        <a:bodyPr/>
        <a:lstStyle/>
        <a:p>
          <a:endParaRPr lang="de-DE"/>
        </a:p>
      </dgm:t>
    </dgm:pt>
    <dgm:pt modelId="{23112A04-353E-044C-9B96-B2672DAEE4BF}" type="sibTrans" cxnId="{FCF229FE-305A-194E-915C-1C938EE79F05}">
      <dgm:prSet/>
      <dgm:spPr/>
      <dgm:t>
        <a:bodyPr/>
        <a:lstStyle/>
        <a:p>
          <a:endParaRPr lang="de-DE"/>
        </a:p>
      </dgm:t>
    </dgm:pt>
    <dgm:pt modelId="{326ADF49-8A99-0E41-9144-FFACDF4F380B}">
      <dgm:prSet/>
      <dgm:spPr/>
      <dgm:t>
        <a:bodyPr/>
        <a:lstStyle/>
        <a:p>
          <a:pPr rtl="0"/>
          <a:r>
            <a:rPr lang="de-DE"/>
            <a:t>Agiles Projektmanagement</a:t>
          </a:r>
        </a:p>
      </dgm:t>
    </dgm:pt>
    <dgm:pt modelId="{115AD7CA-ADBD-114D-981E-8EC9AE0F81DD}" type="parTrans" cxnId="{15619B9A-8B3B-EF4D-8517-B1AB327FD7DB}">
      <dgm:prSet/>
      <dgm:spPr/>
      <dgm:t>
        <a:bodyPr/>
        <a:lstStyle/>
        <a:p>
          <a:endParaRPr lang="de-DE"/>
        </a:p>
      </dgm:t>
    </dgm:pt>
    <dgm:pt modelId="{0D55610E-5C0B-AB41-B578-E737AD54D3BB}" type="sibTrans" cxnId="{15619B9A-8B3B-EF4D-8517-B1AB327FD7DB}">
      <dgm:prSet/>
      <dgm:spPr/>
      <dgm:t>
        <a:bodyPr/>
        <a:lstStyle/>
        <a:p>
          <a:endParaRPr lang="de-DE"/>
        </a:p>
      </dgm:t>
    </dgm:pt>
    <dgm:pt modelId="{398D055F-DCFC-F44E-A069-EFC904EFC884}">
      <dgm:prSet/>
      <dgm:spPr/>
      <dgm:t>
        <a:bodyPr/>
        <a:lstStyle/>
        <a:p>
          <a:pPr rtl="0"/>
          <a:r>
            <a:rPr lang="de-DE" dirty="0"/>
            <a:t>Geschichte</a:t>
          </a:r>
        </a:p>
      </dgm:t>
    </dgm:pt>
    <dgm:pt modelId="{A545C6C6-F70A-C142-AD7E-57D84C724B94}" type="parTrans" cxnId="{E3A7268C-7FAD-8842-A4D8-2503971E6A73}">
      <dgm:prSet/>
      <dgm:spPr/>
      <dgm:t>
        <a:bodyPr/>
        <a:lstStyle/>
        <a:p>
          <a:endParaRPr lang="de-DE"/>
        </a:p>
      </dgm:t>
    </dgm:pt>
    <dgm:pt modelId="{1EB9B6FA-2161-EC40-8BC0-BD776360DADB}" type="sibTrans" cxnId="{E3A7268C-7FAD-8842-A4D8-2503971E6A73}">
      <dgm:prSet/>
      <dgm:spPr/>
      <dgm:t>
        <a:bodyPr/>
        <a:lstStyle/>
        <a:p>
          <a:endParaRPr lang="de-DE"/>
        </a:p>
      </dgm:t>
    </dgm:pt>
    <dgm:pt modelId="{94C3C4B6-EBC7-7145-9C2E-005A2C7C9CBD}">
      <dgm:prSet/>
      <dgm:spPr/>
      <dgm:t>
        <a:bodyPr/>
        <a:lstStyle/>
        <a:p>
          <a:pPr rtl="0"/>
          <a:r>
            <a:rPr lang="de-DE" dirty="0"/>
            <a:t>Werte</a:t>
          </a:r>
        </a:p>
      </dgm:t>
    </dgm:pt>
    <dgm:pt modelId="{4D270A96-4FF4-834F-BB4A-1133C9E64CBA}" type="parTrans" cxnId="{8BC92866-7154-AB43-9E58-43901BB67A28}">
      <dgm:prSet/>
      <dgm:spPr/>
      <dgm:t>
        <a:bodyPr/>
        <a:lstStyle/>
        <a:p>
          <a:endParaRPr lang="de-DE"/>
        </a:p>
      </dgm:t>
    </dgm:pt>
    <dgm:pt modelId="{561F3B39-07F4-5D45-BB8D-3251AE085586}" type="sibTrans" cxnId="{8BC92866-7154-AB43-9E58-43901BB67A28}">
      <dgm:prSet/>
      <dgm:spPr/>
      <dgm:t>
        <a:bodyPr/>
        <a:lstStyle/>
        <a:p>
          <a:endParaRPr lang="de-DE"/>
        </a:p>
      </dgm:t>
    </dgm:pt>
    <dgm:pt modelId="{A0372F87-1C69-C341-AE32-BAE842AE4DB9}">
      <dgm:prSet/>
      <dgm:spPr/>
      <dgm:t>
        <a:bodyPr/>
        <a:lstStyle/>
        <a:p>
          <a:pPr rtl="0"/>
          <a:r>
            <a:rPr lang="de-DE" dirty="0"/>
            <a:t>Prinzipien</a:t>
          </a:r>
        </a:p>
      </dgm:t>
    </dgm:pt>
    <dgm:pt modelId="{DCF2CA09-FBB9-F34F-AE11-8C65D0D9CB5A}" type="parTrans" cxnId="{D51F64FE-E46C-7A40-BBF1-D8102B4464A8}">
      <dgm:prSet/>
      <dgm:spPr/>
      <dgm:t>
        <a:bodyPr/>
        <a:lstStyle/>
        <a:p>
          <a:endParaRPr lang="de-DE"/>
        </a:p>
      </dgm:t>
    </dgm:pt>
    <dgm:pt modelId="{A4F70C46-0439-204B-B7EF-9256E22AA9B6}" type="sibTrans" cxnId="{D51F64FE-E46C-7A40-BBF1-D8102B4464A8}">
      <dgm:prSet/>
      <dgm:spPr/>
      <dgm:t>
        <a:bodyPr/>
        <a:lstStyle/>
        <a:p>
          <a:endParaRPr lang="de-DE"/>
        </a:p>
      </dgm:t>
    </dgm:pt>
    <dgm:pt modelId="{D3587995-4024-9F42-8CCD-46AC44A3DCC3}">
      <dgm:prSet/>
      <dgm:spPr/>
      <dgm:t>
        <a:bodyPr/>
        <a:lstStyle/>
        <a:p>
          <a:pPr rtl="0"/>
          <a:r>
            <a:rPr lang="de-DE" dirty="0"/>
            <a:t>Methoden</a:t>
          </a:r>
        </a:p>
      </dgm:t>
    </dgm:pt>
    <dgm:pt modelId="{FAABB026-BFA7-0840-B31E-CC168F455268}" type="parTrans" cxnId="{670A3B74-AA05-854A-9809-97971A52C7A2}">
      <dgm:prSet/>
      <dgm:spPr/>
      <dgm:t>
        <a:bodyPr/>
        <a:lstStyle/>
        <a:p>
          <a:endParaRPr lang="de-DE"/>
        </a:p>
      </dgm:t>
    </dgm:pt>
    <dgm:pt modelId="{1CD9E3CF-0CF6-EF4A-90AC-64E34FE1203D}" type="sibTrans" cxnId="{670A3B74-AA05-854A-9809-97971A52C7A2}">
      <dgm:prSet/>
      <dgm:spPr/>
      <dgm:t>
        <a:bodyPr/>
        <a:lstStyle/>
        <a:p>
          <a:endParaRPr lang="de-DE"/>
        </a:p>
      </dgm:t>
    </dgm:pt>
    <dgm:pt modelId="{D156DFAA-B4AD-6F48-B8DF-91D22429352D}">
      <dgm:prSet/>
      <dgm:spPr/>
      <dgm:t>
        <a:bodyPr/>
        <a:lstStyle/>
        <a:p>
          <a:pPr rtl="0"/>
          <a:r>
            <a:rPr lang="de-DE" dirty="0"/>
            <a:t>Selbstmanagement</a:t>
          </a:r>
        </a:p>
      </dgm:t>
    </dgm:pt>
    <dgm:pt modelId="{005A356C-A2F8-0D44-A8D2-FD68FFFCB756}" type="parTrans" cxnId="{F7343A71-A627-F348-A5C4-B6289657A73A}">
      <dgm:prSet/>
      <dgm:spPr/>
      <dgm:t>
        <a:bodyPr/>
        <a:lstStyle/>
        <a:p>
          <a:endParaRPr lang="de-DE"/>
        </a:p>
      </dgm:t>
    </dgm:pt>
    <dgm:pt modelId="{E2E4E1D1-7DB1-1E43-AC78-746C74E704AD}" type="sibTrans" cxnId="{F7343A71-A627-F348-A5C4-B6289657A73A}">
      <dgm:prSet/>
      <dgm:spPr/>
      <dgm:t>
        <a:bodyPr/>
        <a:lstStyle/>
        <a:p>
          <a:endParaRPr lang="de-DE"/>
        </a:p>
      </dgm:t>
    </dgm:pt>
    <dgm:pt modelId="{434C654F-6ABE-D545-B6FF-13D1750DCA17}">
      <dgm:prSet/>
      <dgm:spPr/>
      <dgm:t>
        <a:bodyPr/>
        <a:lstStyle/>
        <a:p>
          <a:pPr rtl="0"/>
          <a:r>
            <a:rPr lang="de-DE" dirty="0"/>
            <a:t>Zeitmanagement</a:t>
          </a:r>
        </a:p>
      </dgm:t>
    </dgm:pt>
    <dgm:pt modelId="{37300A69-8631-6848-A3DC-576239422E8F}" type="parTrans" cxnId="{32B9E861-93DB-834E-A088-A205AEAF3CB6}">
      <dgm:prSet/>
      <dgm:spPr/>
      <dgm:t>
        <a:bodyPr/>
        <a:lstStyle/>
        <a:p>
          <a:endParaRPr lang="de-DE"/>
        </a:p>
      </dgm:t>
    </dgm:pt>
    <dgm:pt modelId="{706C15ED-8ECF-F440-BD95-BCA15886DBC1}" type="sibTrans" cxnId="{32B9E861-93DB-834E-A088-A205AEAF3CB6}">
      <dgm:prSet/>
      <dgm:spPr/>
      <dgm:t>
        <a:bodyPr/>
        <a:lstStyle/>
        <a:p>
          <a:endParaRPr lang="de-DE"/>
        </a:p>
      </dgm:t>
    </dgm:pt>
    <dgm:pt modelId="{F2F68296-DAC3-4943-8335-3707A8E7CFDE}">
      <dgm:prSet/>
      <dgm:spPr/>
      <dgm:t>
        <a:bodyPr/>
        <a:lstStyle/>
        <a:p>
          <a:pPr rtl="0"/>
          <a:r>
            <a:rPr lang="de-DE" dirty="0"/>
            <a:t>Grundzüge von GTD</a:t>
          </a:r>
        </a:p>
      </dgm:t>
    </dgm:pt>
    <dgm:pt modelId="{13D51F06-44E6-084F-81D6-EAAC82CE403C}" type="parTrans" cxnId="{0ABB0F19-DF9A-3242-8852-6175D016238C}">
      <dgm:prSet/>
      <dgm:spPr/>
      <dgm:t>
        <a:bodyPr/>
        <a:lstStyle/>
        <a:p>
          <a:endParaRPr lang="de-DE"/>
        </a:p>
      </dgm:t>
    </dgm:pt>
    <dgm:pt modelId="{D09537C6-72BD-D747-9080-D56B6E8982A8}" type="sibTrans" cxnId="{0ABB0F19-DF9A-3242-8852-6175D016238C}">
      <dgm:prSet/>
      <dgm:spPr/>
      <dgm:t>
        <a:bodyPr/>
        <a:lstStyle/>
        <a:p>
          <a:endParaRPr lang="de-DE"/>
        </a:p>
      </dgm:t>
    </dgm:pt>
    <dgm:pt modelId="{B2D86632-DFC4-BF4B-9C8E-0F54636C4FA3}">
      <dgm:prSet/>
      <dgm:spPr/>
      <dgm:t>
        <a:bodyPr/>
        <a:lstStyle/>
        <a:p>
          <a:pPr rtl="0"/>
          <a:r>
            <a:rPr lang="de-DE" dirty="0"/>
            <a:t>Tools und Vorgehen</a:t>
          </a:r>
        </a:p>
      </dgm:t>
    </dgm:pt>
    <dgm:pt modelId="{C92530AB-3628-2047-8420-D473C3D0905D}" type="parTrans" cxnId="{8719C9D1-1844-7D41-ADB7-B12E42F2E740}">
      <dgm:prSet/>
      <dgm:spPr/>
      <dgm:t>
        <a:bodyPr/>
        <a:lstStyle/>
        <a:p>
          <a:endParaRPr lang="de-DE"/>
        </a:p>
      </dgm:t>
    </dgm:pt>
    <dgm:pt modelId="{90AC9268-95B3-AE49-A72D-8AC9B4082779}" type="sibTrans" cxnId="{8719C9D1-1844-7D41-ADB7-B12E42F2E740}">
      <dgm:prSet/>
      <dgm:spPr/>
      <dgm:t>
        <a:bodyPr/>
        <a:lstStyle/>
        <a:p>
          <a:endParaRPr lang="de-DE"/>
        </a:p>
      </dgm:t>
    </dgm:pt>
    <dgm:pt modelId="{35B65110-69A9-1246-9B52-3264DBAC29B0}">
      <dgm:prSet/>
      <dgm:spPr/>
      <dgm:t>
        <a:bodyPr/>
        <a:lstStyle/>
        <a:p>
          <a:r>
            <a:rPr lang="de-DE"/>
            <a:t>Projektteams</a:t>
          </a:r>
        </a:p>
      </dgm:t>
    </dgm:pt>
    <dgm:pt modelId="{702C869D-FAE8-7D40-8039-9C6C708B8AF4}" type="parTrans" cxnId="{B2A975E0-5B8E-5644-994C-20C291B2FBB7}">
      <dgm:prSet/>
      <dgm:spPr/>
      <dgm:t>
        <a:bodyPr/>
        <a:lstStyle/>
        <a:p>
          <a:endParaRPr lang="de-DE"/>
        </a:p>
      </dgm:t>
    </dgm:pt>
    <dgm:pt modelId="{600B0E38-E8E0-4149-8303-7DBEE58801C3}" type="sibTrans" cxnId="{B2A975E0-5B8E-5644-994C-20C291B2FBB7}">
      <dgm:prSet/>
      <dgm:spPr/>
      <dgm:t>
        <a:bodyPr/>
        <a:lstStyle/>
        <a:p>
          <a:endParaRPr lang="de-DE"/>
        </a:p>
      </dgm:t>
    </dgm:pt>
    <dgm:pt modelId="{C9157289-C09E-A141-A6C8-35FF2F39A8DA}" type="pres">
      <dgm:prSet presAssocID="{8100BD7C-356A-9B44-8AF8-F7492412CE02}" presName="Name0" presStyleCnt="0">
        <dgm:presLayoutVars>
          <dgm:dir/>
          <dgm:resizeHandles val="exact"/>
        </dgm:presLayoutVars>
      </dgm:prSet>
      <dgm:spPr/>
    </dgm:pt>
    <dgm:pt modelId="{1582019B-E2ED-C147-A616-4058BAD69176}" type="pres">
      <dgm:prSet presAssocID="{F38B8E9D-776D-974C-8D41-43F4066F421D}" presName="parTxOnly" presStyleLbl="node1" presStyleIdx="0" presStyleCnt="15">
        <dgm:presLayoutVars>
          <dgm:bulletEnabled val="1"/>
        </dgm:presLayoutVars>
      </dgm:prSet>
      <dgm:spPr/>
    </dgm:pt>
    <dgm:pt modelId="{49EB22F1-3559-D14B-BCF0-7DC5C85A0386}" type="pres">
      <dgm:prSet presAssocID="{ED1919C8-BFBA-964A-BABA-D0FE218488BD}" presName="parSpace" presStyleCnt="0"/>
      <dgm:spPr/>
    </dgm:pt>
    <dgm:pt modelId="{9D11672F-87AB-6A48-A27B-A764FE69F768}" type="pres">
      <dgm:prSet presAssocID="{97629288-C7BC-7148-8AD2-98FCEE42C84D}" presName="parTxOnly" presStyleLbl="node1" presStyleIdx="1" presStyleCnt="15">
        <dgm:presLayoutVars>
          <dgm:bulletEnabled val="1"/>
        </dgm:presLayoutVars>
      </dgm:prSet>
      <dgm:spPr/>
    </dgm:pt>
    <dgm:pt modelId="{1160D743-8167-6044-B7F2-7B1BCA2F24C5}" type="pres">
      <dgm:prSet presAssocID="{602A1E87-A683-AF45-920F-4B3EC17A2319}" presName="parSpace" presStyleCnt="0"/>
      <dgm:spPr/>
    </dgm:pt>
    <dgm:pt modelId="{75B7C88D-3CCD-614D-B231-F2BBD59A6823}" type="pres">
      <dgm:prSet presAssocID="{03AFBF63-9A39-4942-80F8-E293EB08AD13}" presName="parTxOnly" presStyleLbl="node1" presStyleIdx="2" presStyleCnt="15">
        <dgm:presLayoutVars>
          <dgm:bulletEnabled val="1"/>
        </dgm:presLayoutVars>
      </dgm:prSet>
      <dgm:spPr/>
    </dgm:pt>
    <dgm:pt modelId="{31647669-8BB2-2049-898C-60DEBDBBB171}" type="pres">
      <dgm:prSet presAssocID="{BE6CF9FC-41AD-1C49-BED1-65409817EC35}" presName="parSpace" presStyleCnt="0"/>
      <dgm:spPr/>
    </dgm:pt>
    <dgm:pt modelId="{9E0DD896-9365-064A-91EE-5CE0D05F8B47}" type="pres">
      <dgm:prSet presAssocID="{366AE632-12DC-8F4C-ABE3-47241644C2A4}" presName="parTxOnly" presStyleLbl="node1" presStyleIdx="3" presStyleCnt="15">
        <dgm:presLayoutVars>
          <dgm:bulletEnabled val="1"/>
        </dgm:presLayoutVars>
      </dgm:prSet>
      <dgm:spPr/>
    </dgm:pt>
    <dgm:pt modelId="{1000F07E-6033-8847-B156-8068DEF64505}" type="pres">
      <dgm:prSet presAssocID="{20F23A88-B477-6341-897C-0FA44F8AA400}" presName="parSpace" presStyleCnt="0"/>
      <dgm:spPr/>
    </dgm:pt>
    <dgm:pt modelId="{EFB06150-DF54-9243-BE94-1074875837B1}" type="pres">
      <dgm:prSet presAssocID="{9EF25916-E8FA-1442-94CE-327324D855D8}" presName="parTxOnly" presStyleLbl="node1" presStyleIdx="4" presStyleCnt="15">
        <dgm:presLayoutVars>
          <dgm:bulletEnabled val="1"/>
        </dgm:presLayoutVars>
      </dgm:prSet>
      <dgm:spPr/>
    </dgm:pt>
    <dgm:pt modelId="{82B70073-DD1A-A64F-B78D-CADECE707DB1}" type="pres">
      <dgm:prSet presAssocID="{23112A04-353E-044C-9B96-B2672DAEE4BF}" presName="parSpace" presStyleCnt="0"/>
      <dgm:spPr/>
    </dgm:pt>
    <dgm:pt modelId="{8D25FA95-7BEA-3C43-935E-022EFB6F0047}" type="pres">
      <dgm:prSet presAssocID="{35B65110-69A9-1246-9B52-3264DBAC29B0}" presName="parTxOnly" presStyleLbl="node1" presStyleIdx="5" presStyleCnt="15">
        <dgm:presLayoutVars>
          <dgm:bulletEnabled val="1"/>
        </dgm:presLayoutVars>
      </dgm:prSet>
      <dgm:spPr/>
    </dgm:pt>
    <dgm:pt modelId="{F2CB9FBD-8477-BA4F-B325-CFD52B5C3737}" type="pres">
      <dgm:prSet presAssocID="{600B0E38-E8E0-4149-8303-7DBEE58801C3}" presName="parSpace" presStyleCnt="0"/>
      <dgm:spPr/>
    </dgm:pt>
    <dgm:pt modelId="{E0CD660E-233B-DC4F-811E-CC78FB9F79FA}" type="pres">
      <dgm:prSet presAssocID="{326ADF49-8A99-0E41-9144-FFACDF4F380B}" presName="parTxOnly" presStyleLbl="node1" presStyleIdx="6" presStyleCnt="15">
        <dgm:presLayoutVars>
          <dgm:bulletEnabled val="1"/>
        </dgm:presLayoutVars>
      </dgm:prSet>
      <dgm:spPr/>
    </dgm:pt>
    <dgm:pt modelId="{3EB3D4C2-B12B-8A4F-ADDB-04CC9DAD62F7}" type="pres">
      <dgm:prSet presAssocID="{0D55610E-5C0B-AB41-B578-E737AD54D3BB}" presName="parSpace" presStyleCnt="0"/>
      <dgm:spPr/>
    </dgm:pt>
    <dgm:pt modelId="{ECBA8730-9EEF-FD4A-9905-8BD13D294B39}" type="pres">
      <dgm:prSet presAssocID="{398D055F-DCFC-F44E-A069-EFC904EFC884}" presName="parTxOnly" presStyleLbl="node1" presStyleIdx="7" presStyleCnt="15">
        <dgm:presLayoutVars>
          <dgm:bulletEnabled val="1"/>
        </dgm:presLayoutVars>
      </dgm:prSet>
      <dgm:spPr/>
    </dgm:pt>
    <dgm:pt modelId="{874B6656-0AA0-7C48-AE92-F4201C3F2FFF}" type="pres">
      <dgm:prSet presAssocID="{1EB9B6FA-2161-EC40-8BC0-BD776360DADB}" presName="parSpace" presStyleCnt="0"/>
      <dgm:spPr/>
    </dgm:pt>
    <dgm:pt modelId="{ABF49AE6-A172-0B49-BF3D-FBCABF1D1273}" type="pres">
      <dgm:prSet presAssocID="{94C3C4B6-EBC7-7145-9C2E-005A2C7C9CBD}" presName="parTxOnly" presStyleLbl="node1" presStyleIdx="8" presStyleCnt="15">
        <dgm:presLayoutVars>
          <dgm:bulletEnabled val="1"/>
        </dgm:presLayoutVars>
      </dgm:prSet>
      <dgm:spPr/>
    </dgm:pt>
    <dgm:pt modelId="{F631B5C9-FB42-CA44-B6D9-159A6A754690}" type="pres">
      <dgm:prSet presAssocID="{561F3B39-07F4-5D45-BB8D-3251AE085586}" presName="parSpace" presStyleCnt="0"/>
      <dgm:spPr/>
    </dgm:pt>
    <dgm:pt modelId="{39502079-80EF-4142-9633-612B65915696}" type="pres">
      <dgm:prSet presAssocID="{A0372F87-1C69-C341-AE32-BAE842AE4DB9}" presName="parTxOnly" presStyleLbl="node1" presStyleIdx="9" presStyleCnt="15">
        <dgm:presLayoutVars>
          <dgm:bulletEnabled val="1"/>
        </dgm:presLayoutVars>
      </dgm:prSet>
      <dgm:spPr/>
    </dgm:pt>
    <dgm:pt modelId="{B1B87AE8-83E3-7549-B1E4-E17857B95E26}" type="pres">
      <dgm:prSet presAssocID="{A4F70C46-0439-204B-B7EF-9256E22AA9B6}" presName="parSpace" presStyleCnt="0"/>
      <dgm:spPr/>
    </dgm:pt>
    <dgm:pt modelId="{C54417A3-BAB0-3946-978E-36914B98FD32}" type="pres">
      <dgm:prSet presAssocID="{D3587995-4024-9F42-8CCD-46AC44A3DCC3}" presName="parTxOnly" presStyleLbl="node1" presStyleIdx="10" presStyleCnt="15">
        <dgm:presLayoutVars>
          <dgm:bulletEnabled val="1"/>
        </dgm:presLayoutVars>
      </dgm:prSet>
      <dgm:spPr/>
    </dgm:pt>
    <dgm:pt modelId="{73065847-A516-1C4D-B9F9-29D73538B02A}" type="pres">
      <dgm:prSet presAssocID="{1CD9E3CF-0CF6-EF4A-90AC-64E34FE1203D}" presName="parSpace" presStyleCnt="0"/>
      <dgm:spPr/>
    </dgm:pt>
    <dgm:pt modelId="{603D3A7F-819D-EC41-B8ED-161D983E5175}" type="pres">
      <dgm:prSet presAssocID="{D156DFAA-B4AD-6F48-B8DF-91D22429352D}" presName="parTxOnly" presStyleLbl="node1" presStyleIdx="11" presStyleCnt="15">
        <dgm:presLayoutVars>
          <dgm:bulletEnabled val="1"/>
        </dgm:presLayoutVars>
      </dgm:prSet>
      <dgm:spPr/>
    </dgm:pt>
    <dgm:pt modelId="{18FDDED9-F6FA-8C4F-BE4C-793F15A01D33}" type="pres">
      <dgm:prSet presAssocID="{E2E4E1D1-7DB1-1E43-AC78-746C74E704AD}" presName="parSpace" presStyleCnt="0"/>
      <dgm:spPr/>
    </dgm:pt>
    <dgm:pt modelId="{ECD2DA71-F168-7440-8E1D-BE477457CEB3}" type="pres">
      <dgm:prSet presAssocID="{434C654F-6ABE-D545-B6FF-13D1750DCA17}" presName="parTxOnly" presStyleLbl="node1" presStyleIdx="12" presStyleCnt="15">
        <dgm:presLayoutVars>
          <dgm:bulletEnabled val="1"/>
        </dgm:presLayoutVars>
      </dgm:prSet>
      <dgm:spPr/>
    </dgm:pt>
    <dgm:pt modelId="{5C75BB28-5AA9-4B4F-A355-045E65A4B926}" type="pres">
      <dgm:prSet presAssocID="{706C15ED-8ECF-F440-BD95-BCA15886DBC1}" presName="parSpace" presStyleCnt="0"/>
      <dgm:spPr/>
    </dgm:pt>
    <dgm:pt modelId="{E7046570-5E11-1047-8648-14C2D87B1820}" type="pres">
      <dgm:prSet presAssocID="{F2F68296-DAC3-4943-8335-3707A8E7CFDE}" presName="parTxOnly" presStyleLbl="node1" presStyleIdx="13" presStyleCnt="15">
        <dgm:presLayoutVars>
          <dgm:bulletEnabled val="1"/>
        </dgm:presLayoutVars>
      </dgm:prSet>
      <dgm:spPr/>
    </dgm:pt>
    <dgm:pt modelId="{430EBEF4-C393-3943-9593-40508DCAE7E7}" type="pres">
      <dgm:prSet presAssocID="{D09537C6-72BD-D747-9080-D56B6E8982A8}" presName="parSpace" presStyleCnt="0"/>
      <dgm:spPr/>
    </dgm:pt>
    <dgm:pt modelId="{31F4B7A6-F5F6-F84B-926A-0356E9F58561}" type="pres">
      <dgm:prSet presAssocID="{B2D86632-DFC4-BF4B-9C8E-0F54636C4FA3}" presName="parTxOnly" presStyleLbl="node1" presStyleIdx="14" presStyleCnt="15">
        <dgm:presLayoutVars>
          <dgm:bulletEnabled val="1"/>
        </dgm:presLayoutVars>
      </dgm:prSet>
      <dgm:spPr/>
    </dgm:pt>
  </dgm:ptLst>
  <dgm:cxnLst>
    <dgm:cxn modelId="{D3374B0B-966C-4B3B-84C6-E5EA166A6CD8}" type="presOf" srcId="{366AE632-12DC-8F4C-ABE3-47241644C2A4}" destId="{9E0DD896-9365-064A-91EE-5CE0D05F8B47}" srcOrd="0" destOrd="0" presId="urn:microsoft.com/office/officeart/2005/8/layout/hChevron3"/>
    <dgm:cxn modelId="{B0DB0D13-DCE4-4207-AE02-4C9D5C4E769E}" type="presOf" srcId="{97629288-C7BC-7148-8AD2-98FCEE42C84D}" destId="{9D11672F-87AB-6A48-A27B-A764FE69F768}" srcOrd="0" destOrd="0" presId="urn:microsoft.com/office/officeart/2005/8/layout/hChevron3"/>
    <dgm:cxn modelId="{0ABB0F19-DF9A-3242-8852-6175D016238C}" srcId="{8100BD7C-356A-9B44-8AF8-F7492412CE02}" destId="{F2F68296-DAC3-4943-8335-3707A8E7CFDE}" srcOrd="13" destOrd="0" parTransId="{13D51F06-44E6-084F-81D6-EAAC82CE403C}" sibTransId="{D09537C6-72BD-D747-9080-D56B6E8982A8}"/>
    <dgm:cxn modelId="{B0ADA822-3C37-48C0-A647-13FA5C3655B5}" type="presOf" srcId="{326ADF49-8A99-0E41-9144-FFACDF4F380B}" destId="{E0CD660E-233B-DC4F-811E-CC78FB9F79FA}" srcOrd="0" destOrd="0" presId="urn:microsoft.com/office/officeart/2005/8/layout/hChevron3"/>
    <dgm:cxn modelId="{F5ED4D26-020D-8C42-A604-4E10A17432D9}" srcId="{8100BD7C-356A-9B44-8AF8-F7492412CE02}" destId="{03AFBF63-9A39-4942-80F8-E293EB08AD13}" srcOrd="2" destOrd="0" parTransId="{3A67D1E5-36A9-AD49-84D3-B1D285696CCD}" sibTransId="{BE6CF9FC-41AD-1C49-BED1-65409817EC35}"/>
    <dgm:cxn modelId="{B0E3B254-2BE4-466D-97AD-BDB8A9475CDE}" type="presOf" srcId="{9EF25916-E8FA-1442-94CE-327324D855D8}" destId="{EFB06150-DF54-9243-BE94-1074875837B1}" srcOrd="0" destOrd="0" presId="urn:microsoft.com/office/officeart/2005/8/layout/hChevron3"/>
    <dgm:cxn modelId="{259AFE60-59CA-4998-9FCF-976DB5C8BC70}" type="presOf" srcId="{398D055F-DCFC-F44E-A069-EFC904EFC884}" destId="{ECBA8730-9EEF-FD4A-9905-8BD13D294B39}" srcOrd="0" destOrd="0" presId="urn:microsoft.com/office/officeart/2005/8/layout/hChevron3"/>
    <dgm:cxn modelId="{32B9E861-93DB-834E-A088-A205AEAF3CB6}" srcId="{8100BD7C-356A-9B44-8AF8-F7492412CE02}" destId="{434C654F-6ABE-D545-B6FF-13D1750DCA17}" srcOrd="12" destOrd="0" parTransId="{37300A69-8631-6848-A3DC-576239422E8F}" sibTransId="{706C15ED-8ECF-F440-BD95-BCA15886DBC1}"/>
    <dgm:cxn modelId="{8BC92866-7154-AB43-9E58-43901BB67A28}" srcId="{8100BD7C-356A-9B44-8AF8-F7492412CE02}" destId="{94C3C4B6-EBC7-7145-9C2E-005A2C7C9CBD}" srcOrd="8" destOrd="0" parTransId="{4D270A96-4FF4-834F-BB4A-1133C9E64CBA}" sibTransId="{561F3B39-07F4-5D45-BB8D-3251AE085586}"/>
    <dgm:cxn modelId="{CE407868-AEB2-49F4-A548-7A179630B8E7}" type="presOf" srcId="{B2D86632-DFC4-BF4B-9C8E-0F54636C4FA3}" destId="{31F4B7A6-F5F6-F84B-926A-0356E9F58561}" srcOrd="0" destOrd="0" presId="urn:microsoft.com/office/officeart/2005/8/layout/hChevron3"/>
    <dgm:cxn modelId="{F7343A71-A627-F348-A5C4-B6289657A73A}" srcId="{8100BD7C-356A-9B44-8AF8-F7492412CE02}" destId="{D156DFAA-B4AD-6F48-B8DF-91D22429352D}" srcOrd="11" destOrd="0" parTransId="{005A356C-A2F8-0D44-A8D2-FD68FFFCB756}" sibTransId="{E2E4E1D1-7DB1-1E43-AC78-746C74E704AD}"/>
    <dgm:cxn modelId="{82CD7E71-CED6-417A-80B4-3A913E66C1F7}" type="presOf" srcId="{94C3C4B6-EBC7-7145-9C2E-005A2C7C9CBD}" destId="{ABF49AE6-A172-0B49-BF3D-FBCABF1D1273}" srcOrd="0" destOrd="0" presId="urn:microsoft.com/office/officeart/2005/8/layout/hChevron3"/>
    <dgm:cxn modelId="{284BF871-7208-194A-9BA0-268F5F488DA7}" srcId="{8100BD7C-356A-9B44-8AF8-F7492412CE02}" destId="{F38B8E9D-776D-974C-8D41-43F4066F421D}" srcOrd="0" destOrd="0" parTransId="{A8D02305-B1AF-6C42-8B7F-E60CAD39666A}" sibTransId="{ED1919C8-BFBA-964A-BABA-D0FE218488BD}"/>
    <dgm:cxn modelId="{670A3B74-AA05-854A-9809-97971A52C7A2}" srcId="{8100BD7C-356A-9B44-8AF8-F7492412CE02}" destId="{D3587995-4024-9F42-8CCD-46AC44A3DCC3}" srcOrd="10" destOrd="0" parTransId="{FAABB026-BFA7-0840-B31E-CC168F455268}" sibTransId="{1CD9E3CF-0CF6-EF4A-90AC-64E34FE1203D}"/>
    <dgm:cxn modelId="{E3A7268C-7FAD-8842-A4D8-2503971E6A73}" srcId="{8100BD7C-356A-9B44-8AF8-F7492412CE02}" destId="{398D055F-DCFC-F44E-A069-EFC904EFC884}" srcOrd="7" destOrd="0" parTransId="{A545C6C6-F70A-C142-AD7E-57D84C724B94}" sibTransId="{1EB9B6FA-2161-EC40-8BC0-BD776360DADB}"/>
    <dgm:cxn modelId="{D946B791-A02C-6A49-978A-6F2EBE9D9418}" srcId="{8100BD7C-356A-9B44-8AF8-F7492412CE02}" destId="{366AE632-12DC-8F4C-ABE3-47241644C2A4}" srcOrd="3" destOrd="0" parTransId="{C0306D46-59F3-4F4A-833E-665216B70BBE}" sibTransId="{20F23A88-B477-6341-897C-0FA44F8AA400}"/>
    <dgm:cxn modelId="{15619B9A-8B3B-EF4D-8517-B1AB327FD7DB}" srcId="{8100BD7C-356A-9B44-8AF8-F7492412CE02}" destId="{326ADF49-8A99-0E41-9144-FFACDF4F380B}" srcOrd="6" destOrd="0" parTransId="{115AD7CA-ADBD-114D-981E-8EC9AE0F81DD}" sibTransId="{0D55610E-5C0B-AB41-B578-E737AD54D3BB}"/>
    <dgm:cxn modelId="{EEBE4EB1-C57F-462F-8063-CFEAD513F80F}" type="presOf" srcId="{D3587995-4024-9F42-8CCD-46AC44A3DCC3}" destId="{C54417A3-BAB0-3946-978E-36914B98FD32}" srcOrd="0" destOrd="0" presId="urn:microsoft.com/office/officeart/2005/8/layout/hChevron3"/>
    <dgm:cxn modelId="{F9EFB2BB-B73A-4EA5-8118-920DF53668A7}" type="presOf" srcId="{D156DFAA-B4AD-6F48-B8DF-91D22429352D}" destId="{603D3A7F-819D-EC41-B8ED-161D983E5175}" srcOrd="0" destOrd="0" presId="urn:microsoft.com/office/officeart/2005/8/layout/hChevron3"/>
    <dgm:cxn modelId="{07FEDFBC-7053-4CD2-84F8-F45FBC075073}" type="presOf" srcId="{03AFBF63-9A39-4942-80F8-E293EB08AD13}" destId="{75B7C88D-3CCD-614D-B231-F2BBD59A6823}" srcOrd="0" destOrd="0" presId="urn:microsoft.com/office/officeart/2005/8/layout/hChevron3"/>
    <dgm:cxn modelId="{BCD85BC4-29C6-4CC0-AD7A-D764ED51012D}" type="presOf" srcId="{F2F68296-DAC3-4943-8335-3707A8E7CFDE}" destId="{E7046570-5E11-1047-8648-14C2D87B1820}" srcOrd="0" destOrd="0" presId="urn:microsoft.com/office/officeart/2005/8/layout/hChevron3"/>
    <dgm:cxn modelId="{5F9FCBD0-D7DD-6840-AE9A-1C736349A208}" srcId="{8100BD7C-356A-9B44-8AF8-F7492412CE02}" destId="{97629288-C7BC-7148-8AD2-98FCEE42C84D}" srcOrd="1" destOrd="0" parTransId="{1F2D08AD-EDD7-B94A-B66F-DD99D142B816}" sibTransId="{602A1E87-A683-AF45-920F-4B3EC17A2319}"/>
    <dgm:cxn modelId="{8719C9D1-1844-7D41-ADB7-B12E42F2E740}" srcId="{8100BD7C-356A-9B44-8AF8-F7492412CE02}" destId="{B2D86632-DFC4-BF4B-9C8E-0F54636C4FA3}" srcOrd="14" destOrd="0" parTransId="{C92530AB-3628-2047-8420-D473C3D0905D}" sibTransId="{90AC9268-95B3-AE49-A72D-8AC9B4082779}"/>
    <dgm:cxn modelId="{7B0735D5-D90B-4D53-B623-F30CA7CBA817}" type="presOf" srcId="{A0372F87-1C69-C341-AE32-BAE842AE4DB9}" destId="{39502079-80EF-4142-9633-612B65915696}" srcOrd="0" destOrd="0" presId="urn:microsoft.com/office/officeart/2005/8/layout/hChevron3"/>
    <dgm:cxn modelId="{5E6EDAD9-6257-44FE-81FE-28FE127DDAFA}" type="presOf" srcId="{8100BD7C-356A-9B44-8AF8-F7492412CE02}" destId="{C9157289-C09E-A141-A6C8-35FF2F39A8DA}" srcOrd="0" destOrd="0" presId="urn:microsoft.com/office/officeart/2005/8/layout/hChevron3"/>
    <dgm:cxn modelId="{87A5C2DC-4DF7-4F78-B1B4-36C85BC20D11}" type="presOf" srcId="{F38B8E9D-776D-974C-8D41-43F4066F421D}" destId="{1582019B-E2ED-C147-A616-4058BAD69176}" srcOrd="0" destOrd="0" presId="urn:microsoft.com/office/officeart/2005/8/layout/hChevron3"/>
    <dgm:cxn modelId="{B2A975E0-5B8E-5644-994C-20C291B2FBB7}" srcId="{8100BD7C-356A-9B44-8AF8-F7492412CE02}" destId="{35B65110-69A9-1246-9B52-3264DBAC29B0}" srcOrd="5" destOrd="0" parTransId="{702C869D-FAE8-7D40-8039-9C6C708B8AF4}" sibTransId="{600B0E38-E8E0-4149-8303-7DBEE58801C3}"/>
    <dgm:cxn modelId="{C578BFEE-E80B-48CD-8BF6-BE447E1F3EE1}" type="presOf" srcId="{434C654F-6ABE-D545-B6FF-13D1750DCA17}" destId="{ECD2DA71-F168-7440-8E1D-BE477457CEB3}" srcOrd="0" destOrd="0" presId="urn:microsoft.com/office/officeart/2005/8/layout/hChevron3"/>
    <dgm:cxn modelId="{6CD3EEFC-741D-4266-982D-0D2E1232A234}" type="presOf" srcId="{35B65110-69A9-1246-9B52-3264DBAC29B0}" destId="{8D25FA95-7BEA-3C43-935E-022EFB6F0047}" srcOrd="0" destOrd="0" presId="urn:microsoft.com/office/officeart/2005/8/layout/hChevron3"/>
    <dgm:cxn modelId="{FCF229FE-305A-194E-915C-1C938EE79F05}" srcId="{8100BD7C-356A-9B44-8AF8-F7492412CE02}" destId="{9EF25916-E8FA-1442-94CE-327324D855D8}" srcOrd="4" destOrd="0" parTransId="{9FC97426-A605-C64A-A963-B98CF4F2E530}" sibTransId="{23112A04-353E-044C-9B96-B2672DAEE4BF}"/>
    <dgm:cxn modelId="{D51F64FE-E46C-7A40-BBF1-D8102B4464A8}" srcId="{8100BD7C-356A-9B44-8AF8-F7492412CE02}" destId="{A0372F87-1C69-C341-AE32-BAE842AE4DB9}" srcOrd="9" destOrd="0" parTransId="{DCF2CA09-FBB9-F34F-AE11-8C65D0D9CB5A}" sibTransId="{A4F70C46-0439-204B-B7EF-9256E22AA9B6}"/>
    <dgm:cxn modelId="{2B1CEDF2-AF75-4389-9279-7F8A73483CE1}" type="presParOf" srcId="{C9157289-C09E-A141-A6C8-35FF2F39A8DA}" destId="{1582019B-E2ED-C147-A616-4058BAD69176}" srcOrd="0" destOrd="0" presId="urn:microsoft.com/office/officeart/2005/8/layout/hChevron3"/>
    <dgm:cxn modelId="{27F63283-DF2A-4711-9A59-19BADF41101B}" type="presParOf" srcId="{C9157289-C09E-A141-A6C8-35FF2F39A8DA}" destId="{49EB22F1-3559-D14B-BCF0-7DC5C85A0386}" srcOrd="1" destOrd="0" presId="urn:microsoft.com/office/officeart/2005/8/layout/hChevron3"/>
    <dgm:cxn modelId="{99721211-7114-490B-B998-88FEB0FF1C21}" type="presParOf" srcId="{C9157289-C09E-A141-A6C8-35FF2F39A8DA}" destId="{9D11672F-87AB-6A48-A27B-A764FE69F768}" srcOrd="2" destOrd="0" presId="urn:microsoft.com/office/officeart/2005/8/layout/hChevron3"/>
    <dgm:cxn modelId="{A0DE96DA-AC0A-4901-94D5-12D57B3744E7}" type="presParOf" srcId="{C9157289-C09E-A141-A6C8-35FF2F39A8DA}" destId="{1160D743-8167-6044-B7F2-7B1BCA2F24C5}" srcOrd="3" destOrd="0" presId="urn:microsoft.com/office/officeart/2005/8/layout/hChevron3"/>
    <dgm:cxn modelId="{5ED69A6A-52E1-4AEA-B0E6-F86657FED5B1}" type="presParOf" srcId="{C9157289-C09E-A141-A6C8-35FF2F39A8DA}" destId="{75B7C88D-3CCD-614D-B231-F2BBD59A6823}" srcOrd="4" destOrd="0" presId="urn:microsoft.com/office/officeart/2005/8/layout/hChevron3"/>
    <dgm:cxn modelId="{4981362E-F997-46B2-A653-7FFE46BD97A3}" type="presParOf" srcId="{C9157289-C09E-A141-A6C8-35FF2F39A8DA}" destId="{31647669-8BB2-2049-898C-60DEBDBBB171}" srcOrd="5" destOrd="0" presId="urn:microsoft.com/office/officeart/2005/8/layout/hChevron3"/>
    <dgm:cxn modelId="{C4EA45F1-55E8-4AEE-BED2-E767B6F8A4DD}" type="presParOf" srcId="{C9157289-C09E-A141-A6C8-35FF2F39A8DA}" destId="{9E0DD896-9365-064A-91EE-5CE0D05F8B47}" srcOrd="6" destOrd="0" presId="urn:microsoft.com/office/officeart/2005/8/layout/hChevron3"/>
    <dgm:cxn modelId="{C5214290-23C5-4C27-8A6C-5AAA2DB46CB9}" type="presParOf" srcId="{C9157289-C09E-A141-A6C8-35FF2F39A8DA}" destId="{1000F07E-6033-8847-B156-8068DEF64505}" srcOrd="7" destOrd="0" presId="urn:microsoft.com/office/officeart/2005/8/layout/hChevron3"/>
    <dgm:cxn modelId="{2BC1595B-B631-47EA-A3E9-874DABA93E86}" type="presParOf" srcId="{C9157289-C09E-A141-A6C8-35FF2F39A8DA}" destId="{EFB06150-DF54-9243-BE94-1074875837B1}" srcOrd="8" destOrd="0" presId="urn:microsoft.com/office/officeart/2005/8/layout/hChevron3"/>
    <dgm:cxn modelId="{244E8336-3B9C-41A5-929A-01CB523B6DD3}" type="presParOf" srcId="{C9157289-C09E-A141-A6C8-35FF2F39A8DA}" destId="{82B70073-DD1A-A64F-B78D-CADECE707DB1}" srcOrd="9" destOrd="0" presId="urn:microsoft.com/office/officeart/2005/8/layout/hChevron3"/>
    <dgm:cxn modelId="{1B5846E8-5EBE-4974-B460-3DD938808077}" type="presParOf" srcId="{C9157289-C09E-A141-A6C8-35FF2F39A8DA}" destId="{8D25FA95-7BEA-3C43-935E-022EFB6F0047}" srcOrd="10" destOrd="0" presId="urn:microsoft.com/office/officeart/2005/8/layout/hChevron3"/>
    <dgm:cxn modelId="{D8BEFFA3-B50B-4AE8-9D8D-9B846D7E945D}" type="presParOf" srcId="{C9157289-C09E-A141-A6C8-35FF2F39A8DA}" destId="{F2CB9FBD-8477-BA4F-B325-CFD52B5C3737}" srcOrd="11" destOrd="0" presId="urn:microsoft.com/office/officeart/2005/8/layout/hChevron3"/>
    <dgm:cxn modelId="{6FD78EFE-C9AF-4831-94F9-C984DCC9C246}" type="presParOf" srcId="{C9157289-C09E-A141-A6C8-35FF2F39A8DA}" destId="{E0CD660E-233B-DC4F-811E-CC78FB9F79FA}" srcOrd="12" destOrd="0" presId="urn:microsoft.com/office/officeart/2005/8/layout/hChevron3"/>
    <dgm:cxn modelId="{1BB3885E-0014-4FA2-AFA5-C631DC4A3487}" type="presParOf" srcId="{C9157289-C09E-A141-A6C8-35FF2F39A8DA}" destId="{3EB3D4C2-B12B-8A4F-ADDB-04CC9DAD62F7}" srcOrd="13" destOrd="0" presId="urn:microsoft.com/office/officeart/2005/8/layout/hChevron3"/>
    <dgm:cxn modelId="{27B6121A-7471-4251-8156-10582F623CE4}" type="presParOf" srcId="{C9157289-C09E-A141-A6C8-35FF2F39A8DA}" destId="{ECBA8730-9EEF-FD4A-9905-8BD13D294B39}" srcOrd="14" destOrd="0" presId="urn:microsoft.com/office/officeart/2005/8/layout/hChevron3"/>
    <dgm:cxn modelId="{D9EB6EAD-21E0-40E5-B86A-696777D15733}" type="presParOf" srcId="{C9157289-C09E-A141-A6C8-35FF2F39A8DA}" destId="{874B6656-0AA0-7C48-AE92-F4201C3F2FFF}" srcOrd="15" destOrd="0" presId="urn:microsoft.com/office/officeart/2005/8/layout/hChevron3"/>
    <dgm:cxn modelId="{DBF1428F-461F-4642-AC96-769473E013B4}" type="presParOf" srcId="{C9157289-C09E-A141-A6C8-35FF2F39A8DA}" destId="{ABF49AE6-A172-0B49-BF3D-FBCABF1D1273}" srcOrd="16" destOrd="0" presId="urn:microsoft.com/office/officeart/2005/8/layout/hChevron3"/>
    <dgm:cxn modelId="{681589DF-3D14-4E77-A141-8656426C21B8}" type="presParOf" srcId="{C9157289-C09E-A141-A6C8-35FF2F39A8DA}" destId="{F631B5C9-FB42-CA44-B6D9-159A6A754690}" srcOrd="17" destOrd="0" presId="urn:microsoft.com/office/officeart/2005/8/layout/hChevron3"/>
    <dgm:cxn modelId="{C1FAE535-21AF-4690-99C4-EFEC3E77893F}" type="presParOf" srcId="{C9157289-C09E-A141-A6C8-35FF2F39A8DA}" destId="{39502079-80EF-4142-9633-612B65915696}" srcOrd="18" destOrd="0" presId="urn:microsoft.com/office/officeart/2005/8/layout/hChevron3"/>
    <dgm:cxn modelId="{C5B44A93-5C7F-4F5E-A538-850299365C3E}" type="presParOf" srcId="{C9157289-C09E-A141-A6C8-35FF2F39A8DA}" destId="{B1B87AE8-83E3-7549-B1E4-E17857B95E26}" srcOrd="19" destOrd="0" presId="urn:microsoft.com/office/officeart/2005/8/layout/hChevron3"/>
    <dgm:cxn modelId="{057F3547-7877-4581-B140-2DCE3965BB7F}" type="presParOf" srcId="{C9157289-C09E-A141-A6C8-35FF2F39A8DA}" destId="{C54417A3-BAB0-3946-978E-36914B98FD32}" srcOrd="20" destOrd="0" presId="urn:microsoft.com/office/officeart/2005/8/layout/hChevron3"/>
    <dgm:cxn modelId="{1A3569F3-B151-4BC0-8DA3-EE55916799DC}" type="presParOf" srcId="{C9157289-C09E-A141-A6C8-35FF2F39A8DA}" destId="{73065847-A516-1C4D-B9F9-29D73538B02A}" srcOrd="21" destOrd="0" presId="urn:microsoft.com/office/officeart/2005/8/layout/hChevron3"/>
    <dgm:cxn modelId="{48B9940D-DFD8-4359-8C76-AC8F4823B341}" type="presParOf" srcId="{C9157289-C09E-A141-A6C8-35FF2F39A8DA}" destId="{603D3A7F-819D-EC41-B8ED-161D983E5175}" srcOrd="22" destOrd="0" presId="urn:microsoft.com/office/officeart/2005/8/layout/hChevron3"/>
    <dgm:cxn modelId="{E5FF6024-1E8E-4B62-9AFF-2E6562BA2F21}" type="presParOf" srcId="{C9157289-C09E-A141-A6C8-35FF2F39A8DA}" destId="{18FDDED9-F6FA-8C4F-BE4C-793F15A01D33}" srcOrd="23" destOrd="0" presId="urn:microsoft.com/office/officeart/2005/8/layout/hChevron3"/>
    <dgm:cxn modelId="{83B9B5A2-B7B5-4911-BF5A-7573A9224C12}" type="presParOf" srcId="{C9157289-C09E-A141-A6C8-35FF2F39A8DA}" destId="{ECD2DA71-F168-7440-8E1D-BE477457CEB3}" srcOrd="24" destOrd="0" presId="urn:microsoft.com/office/officeart/2005/8/layout/hChevron3"/>
    <dgm:cxn modelId="{453E32A8-F0EA-462D-98C1-5A0E1370F928}" type="presParOf" srcId="{C9157289-C09E-A141-A6C8-35FF2F39A8DA}" destId="{5C75BB28-5AA9-4B4F-A355-045E65A4B926}" srcOrd="25" destOrd="0" presId="urn:microsoft.com/office/officeart/2005/8/layout/hChevron3"/>
    <dgm:cxn modelId="{0AC862EE-ACBF-480F-982A-F917EE5CDFCC}" type="presParOf" srcId="{C9157289-C09E-A141-A6C8-35FF2F39A8DA}" destId="{E7046570-5E11-1047-8648-14C2D87B1820}" srcOrd="26" destOrd="0" presId="urn:microsoft.com/office/officeart/2005/8/layout/hChevron3"/>
    <dgm:cxn modelId="{B6ABE96C-09B9-4445-8804-D38AFF0A1310}" type="presParOf" srcId="{C9157289-C09E-A141-A6C8-35FF2F39A8DA}" destId="{430EBEF4-C393-3943-9593-40508DCAE7E7}" srcOrd="27" destOrd="0" presId="urn:microsoft.com/office/officeart/2005/8/layout/hChevron3"/>
    <dgm:cxn modelId="{9F3CE090-8EB3-41D6-ABE4-A09FE6902623}" type="presParOf" srcId="{C9157289-C09E-A141-A6C8-35FF2F39A8DA}" destId="{31F4B7A6-F5F6-F84B-926A-0356E9F58561}" srcOrd="2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7D669A-ECA4-6F46-B215-342C18F26911}" type="doc">
      <dgm:prSet loTypeId="urn:microsoft.com/office/officeart/2009/3/layout/HorizontalOrganizationChart" loCatId="" qsTypeId="urn:microsoft.com/office/officeart/2005/8/quickstyle/simple1" qsCatId="simple" csTypeId="urn:microsoft.com/office/officeart/2005/8/colors/accent1_2" csCatId="accent1" phldr="1"/>
      <dgm:spPr/>
      <dgm:t>
        <a:bodyPr/>
        <a:lstStyle/>
        <a:p>
          <a:endParaRPr lang="de-DE"/>
        </a:p>
      </dgm:t>
    </dgm:pt>
    <dgm:pt modelId="{229247EC-FF48-5843-AA26-566115DA698E}">
      <dgm:prSet phldrT="[Text]"/>
      <dgm:spPr/>
      <dgm:t>
        <a:bodyPr/>
        <a:lstStyle/>
        <a:p>
          <a:r>
            <a:rPr lang="de-DE" b="1" dirty="0"/>
            <a:t>Formen digitalen </a:t>
          </a:r>
          <a:r>
            <a:rPr lang="de-DE" b="1" dirty="0" err="1"/>
            <a:t>Engagments</a:t>
          </a:r>
          <a:endParaRPr lang="de-DE" b="1" dirty="0"/>
        </a:p>
      </dgm:t>
    </dgm:pt>
    <dgm:pt modelId="{B776CB73-6059-FC43-B7B9-86C7CAC157DC}" type="parTrans" cxnId="{8B3F87DA-DC3B-704C-A116-C34579B92577}">
      <dgm:prSet/>
      <dgm:spPr/>
      <dgm:t>
        <a:bodyPr/>
        <a:lstStyle/>
        <a:p>
          <a:endParaRPr lang="de-DE"/>
        </a:p>
      </dgm:t>
    </dgm:pt>
    <dgm:pt modelId="{05AE1CA7-345C-CF40-AAC9-822D186B91DA}" type="sibTrans" cxnId="{8B3F87DA-DC3B-704C-A116-C34579B92577}">
      <dgm:prSet/>
      <dgm:spPr/>
      <dgm:t>
        <a:bodyPr/>
        <a:lstStyle/>
        <a:p>
          <a:endParaRPr lang="de-DE"/>
        </a:p>
      </dgm:t>
    </dgm:pt>
    <dgm:pt modelId="{B47647D2-C790-5B43-BDF7-541BB614C17D}">
      <dgm:prSet phldrT="[Text]"/>
      <dgm:spPr/>
      <dgm:t>
        <a:bodyPr/>
        <a:lstStyle/>
        <a:p>
          <a:r>
            <a:rPr lang="de-DE" dirty="0"/>
            <a:t>Digitalisierung zur Unterstützung des Ehrenamts</a:t>
          </a:r>
        </a:p>
      </dgm:t>
    </dgm:pt>
    <dgm:pt modelId="{D7EE49FA-2387-3745-B153-718A880CC704}" type="parTrans" cxnId="{5EEE03EA-5BFD-174C-B6C6-AB12FE93C54C}">
      <dgm:prSet/>
      <dgm:spPr/>
      <dgm:t>
        <a:bodyPr/>
        <a:lstStyle/>
        <a:p>
          <a:endParaRPr lang="de-DE"/>
        </a:p>
      </dgm:t>
    </dgm:pt>
    <dgm:pt modelId="{B38B4DD6-14ED-2044-86CC-9265D0E93EAB}" type="sibTrans" cxnId="{5EEE03EA-5BFD-174C-B6C6-AB12FE93C54C}">
      <dgm:prSet/>
      <dgm:spPr/>
      <dgm:t>
        <a:bodyPr/>
        <a:lstStyle/>
        <a:p>
          <a:endParaRPr lang="de-DE"/>
        </a:p>
      </dgm:t>
    </dgm:pt>
    <dgm:pt modelId="{90F77193-0CF7-7344-8CD0-F646D7DF6088}">
      <dgm:prSet phldrT="[Text]"/>
      <dgm:spPr/>
      <dgm:t>
        <a:bodyPr/>
        <a:lstStyle/>
        <a:p>
          <a:r>
            <a:rPr lang="de-DE" dirty="0"/>
            <a:t>Digitales ehrenamtliches Engagement</a:t>
          </a:r>
        </a:p>
      </dgm:t>
    </dgm:pt>
    <dgm:pt modelId="{2315BE0C-B2A7-1142-B1FA-2823CDFB32B3}" type="parTrans" cxnId="{191B5618-F967-B840-AFAD-5066175A3E5E}">
      <dgm:prSet/>
      <dgm:spPr/>
      <dgm:t>
        <a:bodyPr/>
        <a:lstStyle/>
        <a:p>
          <a:endParaRPr lang="de-DE"/>
        </a:p>
      </dgm:t>
    </dgm:pt>
    <dgm:pt modelId="{6E223BBD-A106-934D-8A0D-E8AD5FC890F2}" type="sibTrans" cxnId="{191B5618-F967-B840-AFAD-5066175A3E5E}">
      <dgm:prSet/>
      <dgm:spPr/>
      <dgm:t>
        <a:bodyPr/>
        <a:lstStyle/>
        <a:p>
          <a:endParaRPr lang="de-DE"/>
        </a:p>
      </dgm:t>
    </dgm:pt>
    <dgm:pt modelId="{8990585A-F149-6548-9EED-5FF587074C02}">
      <dgm:prSet/>
      <dgm:spPr/>
      <dgm:t>
        <a:bodyPr/>
        <a:lstStyle/>
        <a:p>
          <a:r>
            <a:rPr lang="de-DE" dirty="0"/>
            <a:t>Verwaltung, Organisation, Abrechnung...</a:t>
          </a:r>
        </a:p>
      </dgm:t>
    </dgm:pt>
    <dgm:pt modelId="{F13A6D20-1E96-D94D-91BF-DDCAAA8E8F53}" type="parTrans" cxnId="{17F99C8C-F525-1644-B918-F852B7630586}">
      <dgm:prSet/>
      <dgm:spPr/>
      <dgm:t>
        <a:bodyPr/>
        <a:lstStyle/>
        <a:p>
          <a:endParaRPr lang="de-DE"/>
        </a:p>
      </dgm:t>
    </dgm:pt>
    <dgm:pt modelId="{1CCFAD16-5802-DE4A-8834-7D0E1B2FB9A1}" type="sibTrans" cxnId="{17F99C8C-F525-1644-B918-F852B7630586}">
      <dgm:prSet/>
      <dgm:spPr/>
      <dgm:t>
        <a:bodyPr/>
        <a:lstStyle/>
        <a:p>
          <a:endParaRPr lang="de-DE"/>
        </a:p>
      </dgm:t>
    </dgm:pt>
    <dgm:pt modelId="{0302AC56-F3EE-A74F-BD98-89ABC64FA52A}">
      <dgm:prSet/>
      <dgm:spPr/>
      <dgm:t>
        <a:bodyPr/>
        <a:lstStyle/>
        <a:p>
          <a:pPr algn="ctr"/>
          <a:r>
            <a:rPr lang="de-DE" b="0" i="0" dirty="0"/>
            <a:t>Grafik &amp; Design (Plakate, Flyer, Logo)</a:t>
          </a:r>
          <a:br>
            <a:rPr lang="de-DE" b="0" i="0" dirty="0"/>
          </a:br>
          <a:r>
            <a:rPr lang="de-DE" b="0" i="0" dirty="0"/>
            <a:t>Pressetexte, Medienarbeit, Marketing</a:t>
          </a:r>
          <a:br>
            <a:rPr lang="de-DE" b="0" i="0" dirty="0"/>
          </a:br>
          <a:r>
            <a:rPr lang="de-DE" b="0" i="0" dirty="0"/>
            <a:t>Web Development (Homepage-Erstellung, Betreuung)</a:t>
          </a:r>
          <a:endParaRPr lang="de-DE" dirty="0"/>
        </a:p>
      </dgm:t>
    </dgm:pt>
    <dgm:pt modelId="{48A24F5C-5DE3-D44D-8051-6F669FA432F8}" type="parTrans" cxnId="{928F41D5-E327-764E-B66E-47A4350C3EBC}">
      <dgm:prSet/>
      <dgm:spPr/>
      <dgm:t>
        <a:bodyPr/>
        <a:lstStyle/>
        <a:p>
          <a:endParaRPr lang="de-DE"/>
        </a:p>
      </dgm:t>
    </dgm:pt>
    <dgm:pt modelId="{1D335D01-69C5-D74E-AABD-20225118CD29}" type="sibTrans" cxnId="{928F41D5-E327-764E-B66E-47A4350C3EBC}">
      <dgm:prSet/>
      <dgm:spPr/>
      <dgm:t>
        <a:bodyPr/>
        <a:lstStyle/>
        <a:p>
          <a:endParaRPr lang="de-DE"/>
        </a:p>
      </dgm:t>
    </dgm:pt>
    <dgm:pt modelId="{1799EA36-4BA8-2A48-A0A8-DC00F5E3ACA9}">
      <dgm:prSet/>
      <dgm:spPr/>
      <dgm:t>
        <a:bodyPr/>
        <a:lstStyle/>
        <a:p>
          <a:r>
            <a:rPr lang="de-DE" b="0" i="0" dirty="0" err="1"/>
            <a:t>Social</a:t>
          </a:r>
          <a:r>
            <a:rPr lang="de-DE" b="0" i="0" dirty="0"/>
            <a:t> Media (einrichten und betreuen von </a:t>
          </a:r>
          <a:r>
            <a:rPr lang="de-DE" b="0" i="0" dirty="0" err="1"/>
            <a:t>Social</a:t>
          </a:r>
          <a:r>
            <a:rPr lang="de-DE" b="0" i="0" dirty="0"/>
            <a:t> Media Kanälen)</a:t>
          </a:r>
          <a:endParaRPr lang="de-DE" dirty="0"/>
        </a:p>
      </dgm:t>
    </dgm:pt>
    <dgm:pt modelId="{EA00617A-3E2F-A945-BA64-5AA41187D950}" type="parTrans" cxnId="{64527DBB-4BA9-9C4D-96A8-2D3C9D37BFE2}">
      <dgm:prSet/>
      <dgm:spPr/>
      <dgm:t>
        <a:bodyPr/>
        <a:lstStyle/>
        <a:p>
          <a:endParaRPr lang="de-DE"/>
        </a:p>
      </dgm:t>
    </dgm:pt>
    <dgm:pt modelId="{9B7DE3A0-3DD0-B243-B8DC-029D2734F157}" type="sibTrans" cxnId="{64527DBB-4BA9-9C4D-96A8-2D3C9D37BFE2}">
      <dgm:prSet/>
      <dgm:spPr/>
      <dgm:t>
        <a:bodyPr/>
        <a:lstStyle/>
        <a:p>
          <a:endParaRPr lang="de-DE"/>
        </a:p>
      </dgm:t>
    </dgm:pt>
    <dgm:pt modelId="{2F79B44C-63C0-0F48-ADCA-917EAF5B48D4}" type="pres">
      <dgm:prSet presAssocID="{AC7D669A-ECA4-6F46-B215-342C18F26911}" presName="hierChild1" presStyleCnt="0">
        <dgm:presLayoutVars>
          <dgm:orgChart val="1"/>
          <dgm:chPref val="1"/>
          <dgm:dir/>
          <dgm:animOne val="branch"/>
          <dgm:animLvl val="lvl"/>
          <dgm:resizeHandles/>
        </dgm:presLayoutVars>
      </dgm:prSet>
      <dgm:spPr/>
    </dgm:pt>
    <dgm:pt modelId="{56D2A8AF-EC40-BF4A-BE6E-201ACF569B8A}" type="pres">
      <dgm:prSet presAssocID="{229247EC-FF48-5843-AA26-566115DA698E}" presName="hierRoot1" presStyleCnt="0">
        <dgm:presLayoutVars>
          <dgm:hierBranch val="init"/>
        </dgm:presLayoutVars>
      </dgm:prSet>
      <dgm:spPr/>
    </dgm:pt>
    <dgm:pt modelId="{910BCC57-F1D4-DD4B-95BB-7DD50CD3F8E5}" type="pres">
      <dgm:prSet presAssocID="{229247EC-FF48-5843-AA26-566115DA698E}" presName="rootComposite1" presStyleCnt="0"/>
      <dgm:spPr/>
    </dgm:pt>
    <dgm:pt modelId="{62FD6246-9DF0-2E4E-A2B5-C9A8863CF610}" type="pres">
      <dgm:prSet presAssocID="{229247EC-FF48-5843-AA26-566115DA698E}" presName="rootText1" presStyleLbl="node0" presStyleIdx="0" presStyleCnt="1" custScaleX="37052">
        <dgm:presLayoutVars>
          <dgm:chPref val="3"/>
        </dgm:presLayoutVars>
      </dgm:prSet>
      <dgm:spPr/>
    </dgm:pt>
    <dgm:pt modelId="{7C645113-C28D-2140-B3E0-19A22C3D5F75}" type="pres">
      <dgm:prSet presAssocID="{229247EC-FF48-5843-AA26-566115DA698E}" presName="rootConnector1" presStyleLbl="node1" presStyleIdx="0" presStyleCnt="0"/>
      <dgm:spPr/>
    </dgm:pt>
    <dgm:pt modelId="{4C40E9AA-8D6F-BD4F-A4D1-41B7EEF2C925}" type="pres">
      <dgm:prSet presAssocID="{229247EC-FF48-5843-AA26-566115DA698E}" presName="hierChild2" presStyleCnt="0"/>
      <dgm:spPr/>
    </dgm:pt>
    <dgm:pt modelId="{CE7ECAF4-87CD-1749-A269-5BA9B63BED0B}" type="pres">
      <dgm:prSet presAssocID="{D7EE49FA-2387-3745-B153-718A880CC704}" presName="Name64" presStyleLbl="parChTrans1D2" presStyleIdx="0" presStyleCnt="2"/>
      <dgm:spPr/>
    </dgm:pt>
    <dgm:pt modelId="{415160F2-9465-C348-956B-B035F44AD133}" type="pres">
      <dgm:prSet presAssocID="{B47647D2-C790-5B43-BDF7-541BB614C17D}" presName="hierRoot2" presStyleCnt="0">
        <dgm:presLayoutVars>
          <dgm:hierBranch val="init"/>
        </dgm:presLayoutVars>
      </dgm:prSet>
      <dgm:spPr/>
    </dgm:pt>
    <dgm:pt modelId="{48DB9BCB-26E9-8648-B596-BAC2ACC84A9E}" type="pres">
      <dgm:prSet presAssocID="{B47647D2-C790-5B43-BDF7-541BB614C17D}" presName="rootComposite" presStyleCnt="0"/>
      <dgm:spPr/>
    </dgm:pt>
    <dgm:pt modelId="{014DEECB-7C39-BB4F-815A-E97BB44C9383}" type="pres">
      <dgm:prSet presAssocID="{B47647D2-C790-5B43-BDF7-541BB614C17D}" presName="rootText" presStyleLbl="node2" presStyleIdx="0" presStyleCnt="2" custScaleX="56944">
        <dgm:presLayoutVars>
          <dgm:chPref val="3"/>
        </dgm:presLayoutVars>
      </dgm:prSet>
      <dgm:spPr/>
    </dgm:pt>
    <dgm:pt modelId="{B64495E6-54D7-F04C-9E12-12DFC2963675}" type="pres">
      <dgm:prSet presAssocID="{B47647D2-C790-5B43-BDF7-541BB614C17D}" presName="rootConnector" presStyleLbl="node2" presStyleIdx="0" presStyleCnt="2"/>
      <dgm:spPr/>
    </dgm:pt>
    <dgm:pt modelId="{AE1C8825-C044-BD42-AC98-A362BEA70AED}" type="pres">
      <dgm:prSet presAssocID="{B47647D2-C790-5B43-BDF7-541BB614C17D}" presName="hierChild4" presStyleCnt="0"/>
      <dgm:spPr/>
    </dgm:pt>
    <dgm:pt modelId="{504EC116-82EA-0A44-8A36-90348E0FAB0B}" type="pres">
      <dgm:prSet presAssocID="{F13A6D20-1E96-D94D-91BF-DDCAAA8E8F53}" presName="Name64" presStyleLbl="parChTrans1D3" presStyleIdx="0" presStyleCnt="3"/>
      <dgm:spPr/>
    </dgm:pt>
    <dgm:pt modelId="{5A313E01-2B30-C442-8152-455B4A1F8C1C}" type="pres">
      <dgm:prSet presAssocID="{8990585A-F149-6548-9EED-5FF587074C02}" presName="hierRoot2" presStyleCnt="0">
        <dgm:presLayoutVars>
          <dgm:hierBranch val="init"/>
        </dgm:presLayoutVars>
      </dgm:prSet>
      <dgm:spPr/>
    </dgm:pt>
    <dgm:pt modelId="{9AF0A364-F9F8-BF47-BDD4-7E37A6105529}" type="pres">
      <dgm:prSet presAssocID="{8990585A-F149-6548-9EED-5FF587074C02}" presName="rootComposite" presStyleCnt="0"/>
      <dgm:spPr/>
    </dgm:pt>
    <dgm:pt modelId="{82AAEC35-BA15-7848-9FB1-14A5B53DBE16}" type="pres">
      <dgm:prSet presAssocID="{8990585A-F149-6548-9EED-5FF587074C02}" presName="rootText" presStyleLbl="node3" presStyleIdx="0" presStyleCnt="3">
        <dgm:presLayoutVars>
          <dgm:chPref val="3"/>
        </dgm:presLayoutVars>
      </dgm:prSet>
      <dgm:spPr/>
    </dgm:pt>
    <dgm:pt modelId="{3C27C0A9-3F73-AA4D-BDB6-47318EACCB5B}" type="pres">
      <dgm:prSet presAssocID="{8990585A-F149-6548-9EED-5FF587074C02}" presName="rootConnector" presStyleLbl="node3" presStyleIdx="0" presStyleCnt="3"/>
      <dgm:spPr/>
    </dgm:pt>
    <dgm:pt modelId="{43DC5DC6-2635-B645-B530-D585374F6821}" type="pres">
      <dgm:prSet presAssocID="{8990585A-F149-6548-9EED-5FF587074C02}" presName="hierChild4" presStyleCnt="0"/>
      <dgm:spPr/>
    </dgm:pt>
    <dgm:pt modelId="{8A1A3475-D11F-C843-BD82-8F16E875B21F}" type="pres">
      <dgm:prSet presAssocID="{8990585A-F149-6548-9EED-5FF587074C02}" presName="hierChild5" presStyleCnt="0"/>
      <dgm:spPr/>
    </dgm:pt>
    <dgm:pt modelId="{641D385C-4119-5F42-8302-C9E3036E4D63}" type="pres">
      <dgm:prSet presAssocID="{48A24F5C-5DE3-D44D-8051-6F669FA432F8}" presName="Name64" presStyleLbl="parChTrans1D3" presStyleIdx="1" presStyleCnt="3"/>
      <dgm:spPr/>
    </dgm:pt>
    <dgm:pt modelId="{27851E77-6E3C-954A-BABE-26F6D9397F4D}" type="pres">
      <dgm:prSet presAssocID="{0302AC56-F3EE-A74F-BD98-89ABC64FA52A}" presName="hierRoot2" presStyleCnt="0">
        <dgm:presLayoutVars>
          <dgm:hierBranch val="init"/>
        </dgm:presLayoutVars>
      </dgm:prSet>
      <dgm:spPr/>
    </dgm:pt>
    <dgm:pt modelId="{F9D9B05C-20A0-3949-9457-3D3C3D01EFDD}" type="pres">
      <dgm:prSet presAssocID="{0302AC56-F3EE-A74F-BD98-89ABC64FA52A}" presName="rootComposite" presStyleCnt="0"/>
      <dgm:spPr/>
    </dgm:pt>
    <dgm:pt modelId="{CCA75B26-4BB9-7248-ABF0-A3059362270F}" type="pres">
      <dgm:prSet presAssocID="{0302AC56-F3EE-A74F-BD98-89ABC64FA52A}" presName="rootText" presStyleLbl="node3" presStyleIdx="1" presStyleCnt="3">
        <dgm:presLayoutVars>
          <dgm:chPref val="3"/>
        </dgm:presLayoutVars>
      </dgm:prSet>
      <dgm:spPr/>
    </dgm:pt>
    <dgm:pt modelId="{B85D5059-C64B-3446-9AE6-8354ACA724BF}" type="pres">
      <dgm:prSet presAssocID="{0302AC56-F3EE-A74F-BD98-89ABC64FA52A}" presName="rootConnector" presStyleLbl="node3" presStyleIdx="1" presStyleCnt="3"/>
      <dgm:spPr/>
    </dgm:pt>
    <dgm:pt modelId="{DAE067A3-C7D0-6245-A31F-2DA9598379D2}" type="pres">
      <dgm:prSet presAssocID="{0302AC56-F3EE-A74F-BD98-89ABC64FA52A}" presName="hierChild4" presStyleCnt="0"/>
      <dgm:spPr/>
    </dgm:pt>
    <dgm:pt modelId="{C799C771-2504-F142-9F17-8DCB008B8289}" type="pres">
      <dgm:prSet presAssocID="{0302AC56-F3EE-A74F-BD98-89ABC64FA52A}" presName="hierChild5" presStyleCnt="0"/>
      <dgm:spPr/>
    </dgm:pt>
    <dgm:pt modelId="{DEE4B6C9-DD81-414E-B6E6-F0E29F01B1D5}" type="pres">
      <dgm:prSet presAssocID="{EA00617A-3E2F-A945-BA64-5AA41187D950}" presName="Name64" presStyleLbl="parChTrans1D3" presStyleIdx="2" presStyleCnt="3"/>
      <dgm:spPr/>
    </dgm:pt>
    <dgm:pt modelId="{F3B31359-1AEA-E44A-83D5-171A940F705B}" type="pres">
      <dgm:prSet presAssocID="{1799EA36-4BA8-2A48-A0A8-DC00F5E3ACA9}" presName="hierRoot2" presStyleCnt="0">
        <dgm:presLayoutVars>
          <dgm:hierBranch val="init"/>
        </dgm:presLayoutVars>
      </dgm:prSet>
      <dgm:spPr/>
    </dgm:pt>
    <dgm:pt modelId="{F5C889E2-6113-3646-BF06-3D8927C48D86}" type="pres">
      <dgm:prSet presAssocID="{1799EA36-4BA8-2A48-A0A8-DC00F5E3ACA9}" presName="rootComposite" presStyleCnt="0"/>
      <dgm:spPr/>
    </dgm:pt>
    <dgm:pt modelId="{28E842B6-8028-4B47-BE0E-38977EE749F1}" type="pres">
      <dgm:prSet presAssocID="{1799EA36-4BA8-2A48-A0A8-DC00F5E3ACA9}" presName="rootText" presStyleLbl="node3" presStyleIdx="2" presStyleCnt="3">
        <dgm:presLayoutVars>
          <dgm:chPref val="3"/>
        </dgm:presLayoutVars>
      </dgm:prSet>
      <dgm:spPr/>
    </dgm:pt>
    <dgm:pt modelId="{2D825DF4-BFC4-B948-9A13-F9FEBBBA381B}" type="pres">
      <dgm:prSet presAssocID="{1799EA36-4BA8-2A48-A0A8-DC00F5E3ACA9}" presName="rootConnector" presStyleLbl="node3" presStyleIdx="2" presStyleCnt="3"/>
      <dgm:spPr/>
    </dgm:pt>
    <dgm:pt modelId="{A60EE601-C7FB-B047-991D-5D1ABF2678AE}" type="pres">
      <dgm:prSet presAssocID="{1799EA36-4BA8-2A48-A0A8-DC00F5E3ACA9}" presName="hierChild4" presStyleCnt="0"/>
      <dgm:spPr/>
    </dgm:pt>
    <dgm:pt modelId="{6E887B63-984C-F749-89AA-D8B4698802D5}" type="pres">
      <dgm:prSet presAssocID="{1799EA36-4BA8-2A48-A0A8-DC00F5E3ACA9}" presName="hierChild5" presStyleCnt="0"/>
      <dgm:spPr/>
    </dgm:pt>
    <dgm:pt modelId="{4776F073-576C-CA4E-AF4B-D6845A4CD6F4}" type="pres">
      <dgm:prSet presAssocID="{B47647D2-C790-5B43-BDF7-541BB614C17D}" presName="hierChild5" presStyleCnt="0"/>
      <dgm:spPr/>
    </dgm:pt>
    <dgm:pt modelId="{A30BDE90-BAE9-834E-96DC-4A39B4EAE6D2}" type="pres">
      <dgm:prSet presAssocID="{2315BE0C-B2A7-1142-B1FA-2823CDFB32B3}" presName="Name64" presStyleLbl="parChTrans1D2" presStyleIdx="1" presStyleCnt="2"/>
      <dgm:spPr/>
    </dgm:pt>
    <dgm:pt modelId="{87254341-83E0-EA41-A62A-AFC2306F7082}" type="pres">
      <dgm:prSet presAssocID="{90F77193-0CF7-7344-8CD0-F646D7DF6088}" presName="hierRoot2" presStyleCnt="0">
        <dgm:presLayoutVars>
          <dgm:hierBranch val="init"/>
        </dgm:presLayoutVars>
      </dgm:prSet>
      <dgm:spPr/>
    </dgm:pt>
    <dgm:pt modelId="{548253A7-2904-0C43-84D8-D40896150A51}" type="pres">
      <dgm:prSet presAssocID="{90F77193-0CF7-7344-8CD0-F646D7DF6088}" presName="rootComposite" presStyleCnt="0"/>
      <dgm:spPr/>
    </dgm:pt>
    <dgm:pt modelId="{49C30F30-187C-014D-8D17-DC36F049964F}" type="pres">
      <dgm:prSet presAssocID="{90F77193-0CF7-7344-8CD0-F646D7DF6088}" presName="rootText" presStyleLbl="node2" presStyleIdx="1" presStyleCnt="2" custScaleX="55527">
        <dgm:presLayoutVars>
          <dgm:chPref val="3"/>
        </dgm:presLayoutVars>
      </dgm:prSet>
      <dgm:spPr/>
    </dgm:pt>
    <dgm:pt modelId="{544932AF-CB21-984E-BA24-582A396D5264}" type="pres">
      <dgm:prSet presAssocID="{90F77193-0CF7-7344-8CD0-F646D7DF6088}" presName="rootConnector" presStyleLbl="node2" presStyleIdx="1" presStyleCnt="2"/>
      <dgm:spPr/>
    </dgm:pt>
    <dgm:pt modelId="{C77EFCD3-7890-694D-BB13-EE7ED376EEBC}" type="pres">
      <dgm:prSet presAssocID="{90F77193-0CF7-7344-8CD0-F646D7DF6088}" presName="hierChild4" presStyleCnt="0"/>
      <dgm:spPr/>
    </dgm:pt>
    <dgm:pt modelId="{E231AAAF-1F68-8B4E-BE1C-2302880F6282}" type="pres">
      <dgm:prSet presAssocID="{90F77193-0CF7-7344-8CD0-F646D7DF6088}" presName="hierChild5" presStyleCnt="0"/>
      <dgm:spPr/>
    </dgm:pt>
    <dgm:pt modelId="{F86DA6BF-F1CB-EA49-B93B-15049890E233}" type="pres">
      <dgm:prSet presAssocID="{229247EC-FF48-5843-AA26-566115DA698E}" presName="hierChild3" presStyleCnt="0"/>
      <dgm:spPr/>
    </dgm:pt>
  </dgm:ptLst>
  <dgm:cxnLst>
    <dgm:cxn modelId="{576B1E04-A849-FE40-895D-A1DB15964BCF}" type="presOf" srcId="{EA00617A-3E2F-A945-BA64-5AA41187D950}" destId="{DEE4B6C9-DD81-414E-B6E6-F0E29F01B1D5}" srcOrd="0" destOrd="0" presId="urn:microsoft.com/office/officeart/2009/3/layout/HorizontalOrganizationChart"/>
    <dgm:cxn modelId="{770D8E11-20F6-5F48-A7F3-41CD9D255855}" type="presOf" srcId="{B47647D2-C790-5B43-BDF7-541BB614C17D}" destId="{014DEECB-7C39-BB4F-815A-E97BB44C9383}" srcOrd="0" destOrd="0" presId="urn:microsoft.com/office/officeart/2009/3/layout/HorizontalOrganizationChart"/>
    <dgm:cxn modelId="{191B5618-F967-B840-AFAD-5066175A3E5E}" srcId="{229247EC-FF48-5843-AA26-566115DA698E}" destId="{90F77193-0CF7-7344-8CD0-F646D7DF6088}" srcOrd="1" destOrd="0" parTransId="{2315BE0C-B2A7-1142-B1FA-2823CDFB32B3}" sibTransId="{6E223BBD-A106-934D-8A0D-E8AD5FC890F2}"/>
    <dgm:cxn modelId="{217CA453-3074-8B48-AD04-EA0FC6D40DAD}" type="presOf" srcId="{D7EE49FA-2387-3745-B153-718A880CC704}" destId="{CE7ECAF4-87CD-1749-A269-5BA9B63BED0B}" srcOrd="0" destOrd="0" presId="urn:microsoft.com/office/officeart/2009/3/layout/HorizontalOrganizationChart"/>
    <dgm:cxn modelId="{DB2B645E-74E7-F041-9377-20DEE07D0518}" type="presOf" srcId="{90F77193-0CF7-7344-8CD0-F646D7DF6088}" destId="{544932AF-CB21-984E-BA24-582A396D5264}" srcOrd="1" destOrd="0" presId="urn:microsoft.com/office/officeart/2009/3/layout/HorizontalOrganizationChart"/>
    <dgm:cxn modelId="{E1D01D6E-6AE9-234C-A665-DE6DC2BCFD5B}" type="presOf" srcId="{48A24F5C-5DE3-D44D-8051-6F669FA432F8}" destId="{641D385C-4119-5F42-8302-C9E3036E4D63}" srcOrd="0" destOrd="0" presId="urn:microsoft.com/office/officeart/2009/3/layout/HorizontalOrganizationChart"/>
    <dgm:cxn modelId="{C54C3C83-BA14-5D4C-A2D0-63C4C9CA379E}" type="presOf" srcId="{229247EC-FF48-5843-AA26-566115DA698E}" destId="{7C645113-C28D-2140-B3E0-19A22C3D5F75}" srcOrd="1" destOrd="0" presId="urn:microsoft.com/office/officeart/2009/3/layout/HorizontalOrganizationChart"/>
    <dgm:cxn modelId="{17F99C8C-F525-1644-B918-F852B7630586}" srcId="{B47647D2-C790-5B43-BDF7-541BB614C17D}" destId="{8990585A-F149-6548-9EED-5FF587074C02}" srcOrd="0" destOrd="0" parTransId="{F13A6D20-1E96-D94D-91BF-DDCAAA8E8F53}" sibTransId="{1CCFAD16-5802-DE4A-8834-7D0E1B2FB9A1}"/>
    <dgm:cxn modelId="{6FD4BC9E-B6A1-B74A-9407-7B5DEFFD049F}" type="presOf" srcId="{1799EA36-4BA8-2A48-A0A8-DC00F5E3ACA9}" destId="{28E842B6-8028-4B47-BE0E-38977EE749F1}" srcOrd="0" destOrd="0" presId="urn:microsoft.com/office/officeart/2009/3/layout/HorizontalOrganizationChart"/>
    <dgm:cxn modelId="{E64A3BAA-A19F-B348-A59F-E8A407560196}" type="presOf" srcId="{B47647D2-C790-5B43-BDF7-541BB614C17D}" destId="{B64495E6-54D7-F04C-9E12-12DFC2963675}" srcOrd="1" destOrd="0" presId="urn:microsoft.com/office/officeart/2009/3/layout/HorizontalOrganizationChart"/>
    <dgm:cxn modelId="{499AF4AB-E75D-5C48-A0BA-A65364BF3B8A}" type="presOf" srcId="{229247EC-FF48-5843-AA26-566115DA698E}" destId="{62FD6246-9DF0-2E4E-A2B5-C9A8863CF610}" srcOrd="0" destOrd="0" presId="urn:microsoft.com/office/officeart/2009/3/layout/HorizontalOrganizationChart"/>
    <dgm:cxn modelId="{64527DBB-4BA9-9C4D-96A8-2D3C9D37BFE2}" srcId="{B47647D2-C790-5B43-BDF7-541BB614C17D}" destId="{1799EA36-4BA8-2A48-A0A8-DC00F5E3ACA9}" srcOrd="2" destOrd="0" parTransId="{EA00617A-3E2F-A945-BA64-5AA41187D950}" sibTransId="{9B7DE3A0-3DD0-B243-B8DC-029D2734F157}"/>
    <dgm:cxn modelId="{971720BC-A64B-1949-93D4-713B0B6674AB}" type="presOf" srcId="{F13A6D20-1E96-D94D-91BF-DDCAAA8E8F53}" destId="{504EC116-82EA-0A44-8A36-90348E0FAB0B}" srcOrd="0" destOrd="0" presId="urn:microsoft.com/office/officeart/2009/3/layout/HorizontalOrganizationChart"/>
    <dgm:cxn modelId="{72E327CC-51CD-F84A-9E65-4049DB27AC42}" type="presOf" srcId="{1799EA36-4BA8-2A48-A0A8-DC00F5E3ACA9}" destId="{2D825DF4-BFC4-B948-9A13-F9FEBBBA381B}" srcOrd="1" destOrd="0" presId="urn:microsoft.com/office/officeart/2009/3/layout/HorizontalOrganizationChart"/>
    <dgm:cxn modelId="{E7D43AD1-1220-D44F-8048-9BF4E5A84D3A}" type="presOf" srcId="{2315BE0C-B2A7-1142-B1FA-2823CDFB32B3}" destId="{A30BDE90-BAE9-834E-96DC-4A39B4EAE6D2}" srcOrd="0" destOrd="0" presId="urn:microsoft.com/office/officeart/2009/3/layout/HorizontalOrganizationChart"/>
    <dgm:cxn modelId="{4D8F1ED5-B777-AA45-8779-96BE5812A618}" type="presOf" srcId="{8990585A-F149-6548-9EED-5FF587074C02}" destId="{82AAEC35-BA15-7848-9FB1-14A5B53DBE16}" srcOrd="0" destOrd="0" presId="urn:microsoft.com/office/officeart/2009/3/layout/HorizontalOrganizationChart"/>
    <dgm:cxn modelId="{928F41D5-E327-764E-B66E-47A4350C3EBC}" srcId="{B47647D2-C790-5B43-BDF7-541BB614C17D}" destId="{0302AC56-F3EE-A74F-BD98-89ABC64FA52A}" srcOrd="1" destOrd="0" parTransId="{48A24F5C-5DE3-D44D-8051-6F669FA432F8}" sibTransId="{1D335D01-69C5-D74E-AABD-20225118CD29}"/>
    <dgm:cxn modelId="{CF409ED9-239D-2B4A-8124-AC35FFFC1D5E}" type="presOf" srcId="{0302AC56-F3EE-A74F-BD98-89ABC64FA52A}" destId="{B85D5059-C64B-3446-9AE6-8354ACA724BF}" srcOrd="1" destOrd="0" presId="urn:microsoft.com/office/officeart/2009/3/layout/HorizontalOrganizationChart"/>
    <dgm:cxn modelId="{8B3F87DA-DC3B-704C-A116-C34579B92577}" srcId="{AC7D669A-ECA4-6F46-B215-342C18F26911}" destId="{229247EC-FF48-5843-AA26-566115DA698E}" srcOrd="0" destOrd="0" parTransId="{B776CB73-6059-FC43-B7B9-86C7CAC157DC}" sibTransId="{05AE1CA7-345C-CF40-AAC9-822D186B91DA}"/>
    <dgm:cxn modelId="{830F7AE5-9079-9D41-9A95-C84D699BF4C4}" type="presOf" srcId="{AC7D669A-ECA4-6F46-B215-342C18F26911}" destId="{2F79B44C-63C0-0F48-ADCA-917EAF5B48D4}" srcOrd="0" destOrd="0" presId="urn:microsoft.com/office/officeart/2009/3/layout/HorizontalOrganizationChart"/>
    <dgm:cxn modelId="{CF0C49E7-2AB5-2249-9B47-494DD788D7DF}" type="presOf" srcId="{8990585A-F149-6548-9EED-5FF587074C02}" destId="{3C27C0A9-3F73-AA4D-BDB6-47318EACCB5B}" srcOrd="1" destOrd="0" presId="urn:microsoft.com/office/officeart/2009/3/layout/HorizontalOrganizationChart"/>
    <dgm:cxn modelId="{5EEE03EA-5BFD-174C-B6C6-AB12FE93C54C}" srcId="{229247EC-FF48-5843-AA26-566115DA698E}" destId="{B47647D2-C790-5B43-BDF7-541BB614C17D}" srcOrd="0" destOrd="0" parTransId="{D7EE49FA-2387-3745-B153-718A880CC704}" sibTransId="{B38B4DD6-14ED-2044-86CC-9265D0E93EAB}"/>
    <dgm:cxn modelId="{4B0987ED-54C0-D844-8C1F-52F89B94BCE5}" type="presOf" srcId="{90F77193-0CF7-7344-8CD0-F646D7DF6088}" destId="{49C30F30-187C-014D-8D17-DC36F049964F}" srcOrd="0" destOrd="0" presId="urn:microsoft.com/office/officeart/2009/3/layout/HorizontalOrganizationChart"/>
    <dgm:cxn modelId="{CC3C80F0-6AAE-8441-8A02-7D8D11217246}" type="presOf" srcId="{0302AC56-F3EE-A74F-BD98-89ABC64FA52A}" destId="{CCA75B26-4BB9-7248-ABF0-A3059362270F}" srcOrd="0" destOrd="0" presId="urn:microsoft.com/office/officeart/2009/3/layout/HorizontalOrganizationChart"/>
    <dgm:cxn modelId="{3AC75DE6-7207-D24D-8B34-8F233166217A}" type="presParOf" srcId="{2F79B44C-63C0-0F48-ADCA-917EAF5B48D4}" destId="{56D2A8AF-EC40-BF4A-BE6E-201ACF569B8A}" srcOrd="0" destOrd="0" presId="urn:microsoft.com/office/officeart/2009/3/layout/HorizontalOrganizationChart"/>
    <dgm:cxn modelId="{8DDA3824-71EC-8749-A9D0-6A49F9D0FF3E}" type="presParOf" srcId="{56D2A8AF-EC40-BF4A-BE6E-201ACF569B8A}" destId="{910BCC57-F1D4-DD4B-95BB-7DD50CD3F8E5}" srcOrd="0" destOrd="0" presId="urn:microsoft.com/office/officeart/2009/3/layout/HorizontalOrganizationChart"/>
    <dgm:cxn modelId="{37B1294C-9B08-3E4E-8913-22A3FE0A5903}" type="presParOf" srcId="{910BCC57-F1D4-DD4B-95BB-7DD50CD3F8E5}" destId="{62FD6246-9DF0-2E4E-A2B5-C9A8863CF610}" srcOrd="0" destOrd="0" presId="urn:microsoft.com/office/officeart/2009/3/layout/HorizontalOrganizationChart"/>
    <dgm:cxn modelId="{8FE9ADA9-F237-6048-9797-7EEA5BFEC71C}" type="presParOf" srcId="{910BCC57-F1D4-DD4B-95BB-7DD50CD3F8E5}" destId="{7C645113-C28D-2140-B3E0-19A22C3D5F75}" srcOrd="1" destOrd="0" presId="urn:microsoft.com/office/officeart/2009/3/layout/HorizontalOrganizationChart"/>
    <dgm:cxn modelId="{70AC90C4-058B-094B-B22D-2417882AA6F7}" type="presParOf" srcId="{56D2A8AF-EC40-BF4A-BE6E-201ACF569B8A}" destId="{4C40E9AA-8D6F-BD4F-A4D1-41B7EEF2C925}" srcOrd="1" destOrd="0" presId="urn:microsoft.com/office/officeart/2009/3/layout/HorizontalOrganizationChart"/>
    <dgm:cxn modelId="{61992FE8-27E4-DF45-B410-B33F82DE00EA}" type="presParOf" srcId="{4C40E9AA-8D6F-BD4F-A4D1-41B7EEF2C925}" destId="{CE7ECAF4-87CD-1749-A269-5BA9B63BED0B}" srcOrd="0" destOrd="0" presId="urn:microsoft.com/office/officeart/2009/3/layout/HorizontalOrganizationChart"/>
    <dgm:cxn modelId="{C97ED3EB-E030-F549-B93C-59279B6DB920}" type="presParOf" srcId="{4C40E9AA-8D6F-BD4F-A4D1-41B7EEF2C925}" destId="{415160F2-9465-C348-956B-B035F44AD133}" srcOrd="1" destOrd="0" presId="urn:microsoft.com/office/officeart/2009/3/layout/HorizontalOrganizationChart"/>
    <dgm:cxn modelId="{E0BE922A-08C5-A54A-9D87-528A39EA0844}" type="presParOf" srcId="{415160F2-9465-C348-956B-B035F44AD133}" destId="{48DB9BCB-26E9-8648-B596-BAC2ACC84A9E}" srcOrd="0" destOrd="0" presId="urn:microsoft.com/office/officeart/2009/3/layout/HorizontalOrganizationChart"/>
    <dgm:cxn modelId="{21E06714-ACD3-7A46-BE97-D2818A5E9574}" type="presParOf" srcId="{48DB9BCB-26E9-8648-B596-BAC2ACC84A9E}" destId="{014DEECB-7C39-BB4F-815A-E97BB44C9383}" srcOrd="0" destOrd="0" presId="urn:microsoft.com/office/officeart/2009/3/layout/HorizontalOrganizationChart"/>
    <dgm:cxn modelId="{9B212300-CDA4-174D-9DE1-DF3E5B3A2385}" type="presParOf" srcId="{48DB9BCB-26E9-8648-B596-BAC2ACC84A9E}" destId="{B64495E6-54D7-F04C-9E12-12DFC2963675}" srcOrd="1" destOrd="0" presId="urn:microsoft.com/office/officeart/2009/3/layout/HorizontalOrganizationChart"/>
    <dgm:cxn modelId="{0197BC68-529B-3046-923B-9383C1939028}" type="presParOf" srcId="{415160F2-9465-C348-956B-B035F44AD133}" destId="{AE1C8825-C044-BD42-AC98-A362BEA70AED}" srcOrd="1" destOrd="0" presId="urn:microsoft.com/office/officeart/2009/3/layout/HorizontalOrganizationChart"/>
    <dgm:cxn modelId="{362CF84D-77FB-2C44-88CA-7EF21C6B8E9D}" type="presParOf" srcId="{AE1C8825-C044-BD42-AC98-A362BEA70AED}" destId="{504EC116-82EA-0A44-8A36-90348E0FAB0B}" srcOrd="0" destOrd="0" presId="urn:microsoft.com/office/officeart/2009/3/layout/HorizontalOrganizationChart"/>
    <dgm:cxn modelId="{128097F7-8B4A-3B4E-889E-E5391B87AD31}" type="presParOf" srcId="{AE1C8825-C044-BD42-AC98-A362BEA70AED}" destId="{5A313E01-2B30-C442-8152-455B4A1F8C1C}" srcOrd="1" destOrd="0" presId="urn:microsoft.com/office/officeart/2009/3/layout/HorizontalOrganizationChart"/>
    <dgm:cxn modelId="{F215078D-80C9-E947-9992-F8A9618F6203}" type="presParOf" srcId="{5A313E01-2B30-C442-8152-455B4A1F8C1C}" destId="{9AF0A364-F9F8-BF47-BDD4-7E37A6105529}" srcOrd="0" destOrd="0" presId="urn:microsoft.com/office/officeart/2009/3/layout/HorizontalOrganizationChart"/>
    <dgm:cxn modelId="{2BF4B755-2EE3-7D47-8F6D-98A870FCBBF8}" type="presParOf" srcId="{9AF0A364-F9F8-BF47-BDD4-7E37A6105529}" destId="{82AAEC35-BA15-7848-9FB1-14A5B53DBE16}" srcOrd="0" destOrd="0" presId="urn:microsoft.com/office/officeart/2009/3/layout/HorizontalOrganizationChart"/>
    <dgm:cxn modelId="{5B812855-E59F-ED4F-8A3C-EA66CCEF84EB}" type="presParOf" srcId="{9AF0A364-F9F8-BF47-BDD4-7E37A6105529}" destId="{3C27C0A9-3F73-AA4D-BDB6-47318EACCB5B}" srcOrd="1" destOrd="0" presId="urn:microsoft.com/office/officeart/2009/3/layout/HorizontalOrganizationChart"/>
    <dgm:cxn modelId="{BE61E8B2-7B01-EF43-9955-447210338252}" type="presParOf" srcId="{5A313E01-2B30-C442-8152-455B4A1F8C1C}" destId="{43DC5DC6-2635-B645-B530-D585374F6821}" srcOrd="1" destOrd="0" presId="urn:microsoft.com/office/officeart/2009/3/layout/HorizontalOrganizationChart"/>
    <dgm:cxn modelId="{5DEDA02A-AC19-DB49-B7DA-5E93EC6BFA6B}" type="presParOf" srcId="{5A313E01-2B30-C442-8152-455B4A1F8C1C}" destId="{8A1A3475-D11F-C843-BD82-8F16E875B21F}" srcOrd="2" destOrd="0" presId="urn:microsoft.com/office/officeart/2009/3/layout/HorizontalOrganizationChart"/>
    <dgm:cxn modelId="{B4D0B658-1E25-154C-93B2-EF489D8E75D1}" type="presParOf" srcId="{AE1C8825-C044-BD42-AC98-A362BEA70AED}" destId="{641D385C-4119-5F42-8302-C9E3036E4D63}" srcOrd="2" destOrd="0" presId="urn:microsoft.com/office/officeart/2009/3/layout/HorizontalOrganizationChart"/>
    <dgm:cxn modelId="{350C6A0C-2AB8-9243-881D-5D6CF0785F69}" type="presParOf" srcId="{AE1C8825-C044-BD42-AC98-A362BEA70AED}" destId="{27851E77-6E3C-954A-BABE-26F6D9397F4D}" srcOrd="3" destOrd="0" presId="urn:microsoft.com/office/officeart/2009/3/layout/HorizontalOrganizationChart"/>
    <dgm:cxn modelId="{0A3D2E9B-BFA6-F643-9C6D-AC1E165D4001}" type="presParOf" srcId="{27851E77-6E3C-954A-BABE-26F6D9397F4D}" destId="{F9D9B05C-20A0-3949-9457-3D3C3D01EFDD}" srcOrd="0" destOrd="0" presId="urn:microsoft.com/office/officeart/2009/3/layout/HorizontalOrganizationChart"/>
    <dgm:cxn modelId="{782C8A5F-7F4C-4644-95D1-38E5EB5EC1EC}" type="presParOf" srcId="{F9D9B05C-20A0-3949-9457-3D3C3D01EFDD}" destId="{CCA75B26-4BB9-7248-ABF0-A3059362270F}" srcOrd="0" destOrd="0" presId="urn:microsoft.com/office/officeart/2009/3/layout/HorizontalOrganizationChart"/>
    <dgm:cxn modelId="{D9DBC580-D845-E544-9436-AFBDF8513052}" type="presParOf" srcId="{F9D9B05C-20A0-3949-9457-3D3C3D01EFDD}" destId="{B85D5059-C64B-3446-9AE6-8354ACA724BF}" srcOrd="1" destOrd="0" presId="urn:microsoft.com/office/officeart/2009/3/layout/HorizontalOrganizationChart"/>
    <dgm:cxn modelId="{2A38B1E3-7B58-6044-AD98-B7045180DCC0}" type="presParOf" srcId="{27851E77-6E3C-954A-BABE-26F6D9397F4D}" destId="{DAE067A3-C7D0-6245-A31F-2DA9598379D2}" srcOrd="1" destOrd="0" presId="urn:microsoft.com/office/officeart/2009/3/layout/HorizontalOrganizationChart"/>
    <dgm:cxn modelId="{84F7B4D8-625C-3A43-A9D7-FE7E9A40DF83}" type="presParOf" srcId="{27851E77-6E3C-954A-BABE-26F6D9397F4D}" destId="{C799C771-2504-F142-9F17-8DCB008B8289}" srcOrd="2" destOrd="0" presId="urn:microsoft.com/office/officeart/2009/3/layout/HorizontalOrganizationChart"/>
    <dgm:cxn modelId="{33401EB0-0793-C343-8330-A8C312068626}" type="presParOf" srcId="{AE1C8825-C044-BD42-AC98-A362BEA70AED}" destId="{DEE4B6C9-DD81-414E-B6E6-F0E29F01B1D5}" srcOrd="4" destOrd="0" presId="urn:microsoft.com/office/officeart/2009/3/layout/HorizontalOrganizationChart"/>
    <dgm:cxn modelId="{A15E46C0-A93A-B94F-9329-CA1CE3888B34}" type="presParOf" srcId="{AE1C8825-C044-BD42-AC98-A362BEA70AED}" destId="{F3B31359-1AEA-E44A-83D5-171A940F705B}" srcOrd="5" destOrd="0" presId="urn:microsoft.com/office/officeart/2009/3/layout/HorizontalOrganizationChart"/>
    <dgm:cxn modelId="{7F79C945-27D4-344B-B51A-BF3312ECAA75}" type="presParOf" srcId="{F3B31359-1AEA-E44A-83D5-171A940F705B}" destId="{F5C889E2-6113-3646-BF06-3D8927C48D86}" srcOrd="0" destOrd="0" presId="urn:microsoft.com/office/officeart/2009/3/layout/HorizontalOrganizationChart"/>
    <dgm:cxn modelId="{A31732F6-DE79-6840-8820-6DC35E604F71}" type="presParOf" srcId="{F5C889E2-6113-3646-BF06-3D8927C48D86}" destId="{28E842B6-8028-4B47-BE0E-38977EE749F1}" srcOrd="0" destOrd="0" presId="urn:microsoft.com/office/officeart/2009/3/layout/HorizontalOrganizationChart"/>
    <dgm:cxn modelId="{4591A1B4-6752-8847-B037-0079D22F2556}" type="presParOf" srcId="{F5C889E2-6113-3646-BF06-3D8927C48D86}" destId="{2D825DF4-BFC4-B948-9A13-F9FEBBBA381B}" srcOrd="1" destOrd="0" presId="urn:microsoft.com/office/officeart/2009/3/layout/HorizontalOrganizationChart"/>
    <dgm:cxn modelId="{55B90429-89DF-3B45-85D0-16FB84050A0B}" type="presParOf" srcId="{F3B31359-1AEA-E44A-83D5-171A940F705B}" destId="{A60EE601-C7FB-B047-991D-5D1ABF2678AE}" srcOrd="1" destOrd="0" presId="urn:microsoft.com/office/officeart/2009/3/layout/HorizontalOrganizationChart"/>
    <dgm:cxn modelId="{DB02C406-D31D-2944-8588-48901ED524C4}" type="presParOf" srcId="{F3B31359-1AEA-E44A-83D5-171A940F705B}" destId="{6E887B63-984C-F749-89AA-D8B4698802D5}" srcOrd="2" destOrd="0" presId="urn:microsoft.com/office/officeart/2009/3/layout/HorizontalOrganizationChart"/>
    <dgm:cxn modelId="{E6003F93-A71A-E54A-BF4D-E4EEA854E4B6}" type="presParOf" srcId="{415160F2-9465-C348-956B-B035F44AD133}" destId="{4776F073-576C-CA4E-AF4B-D6845A4CD6F4}" srcOrd="2" destOrd="0" presId="urn:microsoft.com/office/officeart/2009/3/layout/HorizontalOrganizationChart"/>
    <dgm:cxn modelId="{79067738-C57C-B849-AA81-CDAB382D1487}" type="presParOf" srcId="{4C40E9AA-8D6F-BD4F-A4D1-41B7EEF2C925}" destId="{A30BDE90-BAE9-834E-96DC-4A39B4EAE6D2}" srcOrd="2" destOrd="0" presId="urn:microsoft.com/office/officeart/2009/3/layout/HorizontalOrganizationChart"/>
    <dgm:cxn modelId="{77C6E389-348C-0341-AB7E-48C12108B2CD}" type="presParOf" srcId="{4C40E9AA-8D6F-BD4F-A4D1-41B7EEF2C925}" destId="{87254341-83E0-EA41-A62A-AFC2306F7082}" srcOrd="3" destOrd="0" presId="urn:microsoft.com/office/officeart/2009/3/layout/HorizontalOrganizationChart"/>
    <dgm:cxn modelId="{D1B7C4E9-6306-604E-B8EA-AFF98847584D}" type="presParOf" srcId="{87254341-83E0-EA41-A62A-AFC2306F7082}" destId="{548253A7-2904-0C43-84D8-D40896150A51}" srcOrd="0" destOrd="0" presId="urn:microsoft.com/office/officeart/2009/3/layout/HorizontalOrganizationChart"/>
    <dgm:cxn modelId="{F81DD532-0ABE-0B48-AE6A-F584461AD72E}" type="presParOf" srcId="{548253A7-2904-0C43-84D8-D40896150A51}" destId="{49C30F30-187C-014D-8D17-DC36F049964F}" srcOrd="0" destOrd="0" presId="urn:microsoft.com/office/officeart/2009/3/layout/HorizontalOrganizationChart"/>
    <dgm:cxn modelId="{9B07C031-8649-6742-8C65-C61FE8A1559B}" type="presParOf" srcId="{548253A7-2904-0C43-84D8-D40896150A51}" destId="{544932AF-CB21-984E-BA24-582A396D5264}" srcOrd="1" destOrd="0" presId="urn:microsoft.com/office/officeart/2009/3/layout/HorizontalOrganizationChart"/>
    <dgm:cxn modelId="{CBFA9440-8A82-B142-9436-6F06EB36552A}" type="presParOf" srcId="{87254341-83E0-EA41-A62A-AFC2306F7082}" destId="{C77EFCD3-7890-694D-BB13-EE7ED376EEBC}" srcOrd="1" destOrd="0" presId="urn:microsoft.com/office/officeart/2009/3/layout/HorizontalOrganizationChart"/>
    <dgm:cxn modelId="{7DBBC0F3-F24D-DB4D-8C07-347118B8384F}" type="presParOf" srcId="{87254341-83E0-EA41-A62A-AFC2306F7082}" destId="{E231AAAF-1F68-8B4E-BE1C-2302880F6282}" srcOrd="2" destOrd="0" presId="urn:microsoft.com/office/officeart/2009/3/layout/HorizontalOrganizationChart"/>
    <dgm:cxn modelId="{2B20CE04-9CC6-E345-B0E4-5CD0BECBE4C0}" type="presParOf" srcId="{56D2A8AF-EC40-BF4A-BE6E-201ACF569B8A}" destId="{F86DA6BF-F1CB-EA49-B93B-15049890E233}"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82019B-E2ED-C147-A616-4058BAD69176}">
      <dsp:nvSpPr>
        <dsp:cNvPr id="0" name=""/>
        <dsp:cNvSpPr/>
      </dsp:nvSpPr>
      <dsp:spPr>
        <a:xfrm>
          <a:off x="3237" y="430564"/>
          <a:ext cx="748977" cy="299591"/>
        </a:xfrm>
        <a:prstGeom prst="homePlat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rtl="0">
            <a:lnSpc>
              <a:spcPct val="90000"/>
            </a:lnSpc>
            <a:spcBef>
              <a:spcPct val="0"/>
            </a:spcBef>
            <a:spcAft>
              <a:spcPct val="35000"/>
            </a:spcAft>
            <a:buNone/>
          </a:pPr>
          <a:r>
            <a:rPr lang="de-DE" sz="500" kern="1200"/>
            <a:t>Projektmanagement Einführung</a:t>
          </a:r>
        </a:p>
      </dsp:txBody>
      <dsp:txXfrm>
        <a:off x="3237" y="430564"/>
        <a:ext cx="674079" cy="299591"/>
      </dsp:txXfrm>
    </dsp:sp>
    <dsp:sp modelId="{9D11672F-87AB-6A48-A27B-A764FE69F768}">
      <dsp:nvSpPr>
        <dsp:cNvPr id="0" name=""/>
        <dsp:cNvSpPr/>
      </dsp:nvSpPr>
      <dsp:spPr>
        <a:xfrm>
          <a:off x="602419" y="430564"/>
          <a:ext cx="748977" cy="299591"/>
        </a:xfrm>
        <a:prstGeom prst="chevron">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rtl="0">
            <a:lnSpc>
              <a:spcPct val="90000"/>
            </a:lnSpc>
            <a:spcBef>
              <a:spcPct val="0"/>
            </a:spcBef>
            <a:spcAft>
              <a:spcPct val="35000"/>
            </a:spcAft>
            <a:buNone/>
          </a:pPr>
          <a:r>
            <a:rPr lang="de-DE" sz="500" kern="1200" dirty="0"/>
            <a:t>Was ist ein Projekt?</a:t>
          </a:r>
        </a:p>
      </dsp:txBody>
      <dsp:txXfrm>
        <a:off x="752215" y="430564"/>
        <a:ext cx="449386" cy="299591"/>
      </dsp:txXfrm>
    </dsp:sp>
    <dsp:sp modelId="{75B7C88D-3CCD-614D-B231-F2BBD59A6823}">
      <dsp:nvSpPr>
        <dsp:cNvPr id="0" name=""/>
        <dsp:cNvSpPr/>
      </dsp:nvSpPr>
      <dsp:spPr>
        <a:xfrm>
          <a:off x="1201601" y="430564"/>
          <a:ext cx="748977" cy="299591"/>
        </a:xfrm>
        <a:prstGeom prst="chevron">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rtl="0">
            <a:lnSpc>
              <a:spcPct val="90000"/>
            </a:lnSpc>
            <a:spcBef>
              <a:spcPct val="0"/>
            </a:spcBef>
            <a:spcAft>
              <a:spcPct val="35000"/>
            </a:spcAft>
            <a:buNone/>
          </a:pPr>
          <a:r>
            <a:rPr lang="de-DE" sz="500" kern="1200" dirty="0"/>
            <a:t>Bedingungen für Projekte</a:t>
          </a:r>
        </a:p>
      </dsp:txBody>
      <dsp:txXfrm>
        <a:off x="1351397" y="430564"/>
        <a:ext cx="449386" cy="299591"/>
      </dsp:txXfrm>
    </dsp:sp>
    <dsp:sp modelId="{9E0DD896-9365-064A-91EE-5CE0D05F8B47}">
      <dsp:nvSpPr>
        <dsp:cNvPr id="0" name=""/>
        <dsp:cNvSpPr/>
      </dsp:nvSpPr>
      <dsp:spPr>
        <a:xfrm>
          <a:off x="1800783" y="430564"/>
          <a:ext cx="748977" cy="299591"/>
        </a:xfrm>
        <a:prstGeom prst="chevron">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rtl="0">
            <a:lnSpc>
              <a:spcPct val="90000"/>
            </a:lnSpc>
            <a:spcBef>
              <a:spcPct val="0"/>
            </a:spcBef>
            <a:spcAft>
              <a:spcPct val="35000"/>
            </a:spcAft>
            <a:buNone/>
          </a:pPr>
          <a:r>
            <a:rPr lang="de-DE" sz="500" kern="1200" dirty="0"/>
            <a:t>Management von Projekten</a:t>
          </a:r>
        </a:p>
      </dsp:txBody>
      <dsp:txXfrm>
        <a:off x="1950579" y="430564"/>
        <a:ext cx="449386" cy="299591"/>
      </dsp:txXfrm>
    </dsp:sp>
    <dsp:sp modelId="{EFB06150-DF54-9243-BE94-1074875837B1}">
      <dsp:nvSpPr>
        <dsp:cNvPr id="0" name=""/>
        <dsp:cNvSpPr/>
      </dsp:nvSpPr>
      <dsp:spPr>
        <a:xfrm>
          <a:off x="2399965" y="430564"/>
          <a:ext cx="748977" cy="299591"/>
        </a:xfrm>
        <a:prstGeom prst="chevron">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rtl="0">
            <a:lnSpc>
              <a:spcPct val="90000"/>
            </a:lnSpc>
            <a:spcBef>
              <a:spcPct val="0"/>
            </a:spcBef>
            <a:spcAft>
              <a:spcPct val="35000"/>
            </a:spcAft>
            <a:buNone/>
          </a:pPr>
          <a:r>
            <a:rPr lang="de-DE" sz="500" kern="1200" dirty="0"/>
            <a:t>Projektphasen</a:t>
          </a:r>
        </a:p>
      </dsp:txBody>
      <dsp:txXfrm>
        <a:off x="2549761" y="430564"/>
        <a:ext cx="449386" cy="299591"/>
      </dsp:txXfrm>
    </dsp:sp>
    <dsp:sp modelId="{8D25FA95-7BEA-3C43-935E-022EFB6F0047}">
      <dsp:nvSpPr>
        <dsp:cNvPr id="0" name=""/>
        <dsp:cNvSpPr/>
      </dsp:nvSpPr>
      <dsp:spPr>
        <a:xfrm>
          <a:off x="2999147" y="430564"/>
          <a:ext cx="748977" cy="299591"/>
        </a:xfrm>
        <a:prstGeom prst="chevron">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de-DE" sz="500" kern="1200"/>
            <a:t>Projektteams</a:t>
          </a:r>
        </a:p>
      </dsp:txBody>
      <dsp:txXfrm>
        <a:off x="3148943" y="430564"/>
        <a:ext cx="449386" cy="299591"/>
      </dsp:txXfrm>
    </dsp:sp>
    <dsp:sp modelId="{E0CD660E-233B-DC4F-811E-CC78FB9F79FA}">
      <dsp:nvSpPr>
        <dsp:cNvPr id="0" name=""/>
        <dsp:cNvSpPr/>
      </dsp:nvSpPr>
      <dsp:spPr>
        <a:xfrm>
          <a:off x="3598329" y="430564"/>
          <a:ext cx="748977" cy="299591"/>
        </a:xfrm>
        <a:prstGeom prst="chevron">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rtl="0">
            <a:lnSpc>
              <a:spcPct val="90000"/>
            </a:lnSpc>
            <a:spcBef>
              <a:spcPct val="0"/>
            </a:spcBef>
            <a:spcAft>
              <a:spcPct val="35000"/>
            </a:spcAft>
            <a:buNone/>
          </a:pPr>
          <a:r>
            <a:rPr lang="de-DE" sz="500" kern="1200"/>
            <a:t>Agiles Projektmanagement</a:t>
          </a:r>
        </a:p>
      </dsp:txBody>
      <dsp:txXfrm>
        <a:off x="3748125" y="430564"/>
        <a:ext cx="449386" cy="299591"/>
      </dsp:txXfrm>
    </dsp:sp>
    <dsp:sp modelId="{ECBA8730-9EEF-FD4A-9905-8BD13D294B39}">
      <dsp:nvSpPr>
        <dsp:cNvPr id="0" name=""/>
        <dsp:cNvSpPr/>
      </dsp:nvSpPr>
      <dsp:spPr>
        <a:xfrm>
          <a:off x="4197511" y="430564"/>
          <a:ext cx="748977" cy="299591"/>
        </a:xfrm>
        <a:prstGeom prst="chevron">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rtl="0">
            <a:lnSpc>
              <a:spcPct val="90000"/>
            </a:lnSpc>
            <a:spcBef>
              <a:spcPct val="0"/>
            </a:spcBef>
            <a:spcAft>
              <a:spcPct val="35000"/>
            </a:spcAft>
            <a:buNone/>
          </a:pPr>
          <a:r>
            <a:rPr lang="de-DE" sz="500" kern="1200" dirty="0"/>
            <a:t>Geschichte</a:t>
          </a:r>
        </a:p>
      </dsp:txBody>
      <dsp:txXfrm>
        <a:off x="4347307" y="430564"/>
        <a:ext cx="449386" cy="299591"/>
      </dsp:txXfrm>
    </dsp:sp>
    <dsp:sp modelId="{ABF49AE6-A172-0B49-BF3D-FBCABF1D1273}">
      <dsp:nvSpPr>
        <dsp:cNvPr id="0" name=""/>
        <dsp:cNvSpPr/>
      </dsp:nvSpPr>
      <dsp:spPr>
        <a:xfrm>
          <a:off x="4796693" y="430564"/>
          <a:ext cx="748977" cy="299591"/>
        </a:xfrm>
        <a:prstGeom prst="chevron">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rtl="0">
            <a:lnSpc>
              <a:spcPct val="90000"/>
            </a:lnSpc>
            <a:spcBef>
              <a:spcPct val="0"/>
            </a:spcBef>
            <a:spcAft>
              <a:spcPct val="35000"/>
            </a:spcAft>
            <a:buNone/>
          </a:pPr>
          <a:r>
            <a:rPr lang="de-DE" sz="500" kern="1200" dirty="0"/>
            <a:t>Werte</a:t>
          </a:r>
        </a:p>
      </dsp:txBody>
      <dsp:txXfrm>
        <a:off x="4946489" y="430564"/>
        <a:ext cx="449386" cy="299591"/>
      </dsp:txXfrm>
    </dsp:sp>
    <dsp:sp modelId="{39502079-80EF-4142-9633-612B65915696}">
      <dsp:nvSpPr>
        <dsp:cNvPr id="0" name=""/>
        <dsp:cNvSpPr/>
      </dsp:nvSpPr>
      <dsp:spPr>
        <a:xfrm>
          <a:off x="5395875" y="430564"/>
          <a:ext cx="748977" cy="299591"/>
        </a:xfrm>
        <a:prstGeom prst="chevron">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rtl="0">
            <a:lnSpc>
              <a:spcPct val="90000"/>
            </a:lnSpc>
            <a:spcBef>
              <a:spcPct val="0"/>
            </a:spcBef>
            <a:spcAft>
              <a:spcPct val="35000"/>
            </a:spcAft>
            <a:buNone/>
          </a:pPr>
          <a:r>
            <a:rPr lang="de-DE" sz="500" kern="1200" dirty="0"/>
            <a:t>Prinzipien</a:t>
          </a:r>
        </a:p>
      </dsp:txBody>
      <dsp:txXfrm>
        <a:off x="5545671" y="430564"/>
        <a:ext cx="449386" cy="299591"/>
      </dsp:txXfrm>
    </dsp:sp>
    <dsp:sp modelId="{C54417A3-BAB0-3946-978E-36914B98FD32}">
      <dsp:nvSpPr>
        <dsp:cNvPr id="0" name=""/>
        <dsp:cNvSpPr/>
      </dsp:nvSpPr>
      <dsp:spPr>
        <a:xfrm>
          <a:off x="5995057" y="430564"/>
          <a:ext cx="748977" cy="299591"/>
        </a:xfrm>
        <a:prstGeom prst="chevron">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rtl="0">
            <a:lnSpc>
              <a:spcPct val="90000"/>
            </a:lnSpc>
            <a:spcBef>
              <a:spcPct val="0"/>
            </a:spcBef>
            <a:spcAft>
              <a:spcPct val="35000"/>
            </a:spcAft>
            <a:buNone/>
          </a:pPr>
          <a:r>
            <a:rPr lang="de-DE" sz="500" kern="1200" dirty="0"/>
            <a:t>Methoden</a:t>
          </a:r>
        </a:p>
      </dsp:txBody>
      <dsp:txXfrm>
        <a:off x="6144853" y="430564"/>
        <a:ext cx="449386" cy="299591"/>
      </dsp:txXfrm>
    </dsp:sp>
    <dsp:sp modelId="{603D3A7F-819D-EC41-B8ED-161D983E5175}">
      <dsp:nvSpPr>
        <dsp:cNvPr id="0" name=""/>
        <dsp:cNvSpPr/>
      </dsp:nvSpPr>
      <dsp:spPr>
        <a:xfrm>
          <a:off x="6594239" y="430564"/>
          <a:ext cx="748977" cy="299591"/>
        </a:xfrm>
        <a:prstGeom prst="chevron">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rtl="0">
            <a:lnSpc>
              <a:spcPct val="90000"/>
            </a:lnSpc>
            <a:spcBef>
              <a:spcPct val="0"/>
            </a:spcBef>
            <a:spcAft>
              <a:spcPct val="35000"/>
            </a:spcAft>
            <a:buNone/>
          </a:pPr>
          <a:r>
            <a:rPr lang="de-DE" sz="500" kern="1200" dirty="0"/>
            <a:t>Selbstmanagement</a:t>
          </a:r>
        </a:p>
      </dsp:txBody>
      <dsp:txXfrm>
        <a:off x="6744035" y="430564"/>
        <a:ext cx="449386" cy="299591"/>
      </dsp:txXfrm>
    </dsp:sp>
    <dsp:sp modelId="{ECD2DA71-F168-7440-8E1D-BE477457CEB3}">
      <dsp:nvSpPr>
        <dsp:cNvPr id="0" name=""/>
        <dsp:cNvSpPr/>
      </dsp:nvSpPr>
      <dsp:spPr>
        <a:xfrm>
          <a:off x="7193421" y="430564"/>
          <a:ext cx="748977" cy="299591"/>
        </a:xfrm>
        <a:prstGeom prst="chevron">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rtl="0">
            <a:lnSpc>
              <a:spcPct val="90000"/>
            </a:lnSpc>
            <a:spcBef>
              <a:spcPct val="0"/>
            </a:spcBef>
            <a:spcAft>
              <a:spcPct val="35000"/>
            </a:spcAft>
            <a:buNone/>
          </a:pPr>
          <a:r>
            <a:rPr lang="de-DE" sz="500" kern="1200" dirty="0"/>
            <a:t>Zeitmanagement</a:t>
          </a:r>
        </a:p>
      </dsp:txBody>
      <dsp:txXfrm>
        <a:off x="7343217" y="430564"/>
        <a:ext cx="449386" cy="299591"/>
      </dsp:txXfrm>
    </dsp:sp>
    <dsp:sp modelId="{E7046570-5E11-1047-8648-14C2D87B1820}">
      <dsp:nvSpPr>
        <dsp:cNvPr id="0" name=""/>
        <dsp:cNvSpPr/>
      </dsp:nvSpPr>
      <dsp:spPr>
        <a:xfrm>
          <a:off x="7792603" y="430564"/>
          <a:ext cx="748977" cy="299591"/>
        </a:xfrm>
        <a:prstGeom prst="chevron">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rtl="0">
            <a:lnSpc>
              <a:spcPct val="90000"/>
            </a:lnSpc>
            <a:spcBef>
              <a:spcPct val="0"/>
            </a:spcBef>
            <a:spcAft>
              <a:spcPct val="35000"/>
            </a:spcAft>
            <a:buNone/>
          </a:pPr>
          <a:r>
            <a:rPr lang="de-DE" sz="500" kern="1200" dirty="0"/>
            <a:t>Grundzüge von GTD</a:t>
          </a:r>
        </a:p>
      </dsp:txBody>
      <dsp:txXfrm>
        <a:off x="7942399" y="430564"/>
        <a:ext cx="449386" cy="299591"/>
      </dsp:txXfrm>
    </dsp:sp>
    <dsp:sp modelId="{31F4B7A6-F5F6-F84B-926A-0356E9F58561}">
      <dsp:nvSpPr>
        <dsp:cNvPr id="0" name=""/>
        <dsp:cNvSpPr/>
      </dsp:nvSpPr>
      <dsp:spPr>
        <a:xfrm>
          <a:off x="8391785" y="430564"/>
          <a:ext cx="748977" cy="299591"/>
        </a:xfrm>
        <a:prstGeom prst="chevron">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rtl="0">
            <a:lnSpc>
              <a:spcPct val="90000"/>
            </a:lnSpc>
            <a:spcBef>
              <a:spcPct val="0"/>
            </a:spcBef>
            <a:spcAft>
              <a:spcPct val="35000"/>
            </a:spcAft>
            <a:buNone/>
          </a:pPr>
          <a:r>
            <a:rPr lang="de-DE" sz="500" kern="1200" dirty="0"/>
            <a:t>Tools und Vorgehen</a:t>
          </a:r>
        </a:p>
      </dsp:txBody>
      <dsp:txXfrm>
        <a:off x="8541581" y="430564"/>
        <a:ext cx="449386" cy="2995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0BDE90-BAE9-834E-96DC-4A39B4EAE6D2}">
      <dsp:nvSpPr>
        <dsp:cNvPr id="0" name=""/>
        <dsp:cNvSpPr/>
      </dsp:nvSpPr>
      <dsp:spPr>
        <a:xfrm>
          <a:off x="1448719" y="4268948"/>
          <a:ext cx="781347" cy="839948"/>
        </a:xfrm>
        <a:custGeom>
          <a:avLst/>
          <a:gdLst/>
          <a:ahLst/>
          <a:cxnLst/>
          <a:rect l="0" t="0" r="0" b="0"/>
          <a:pathLst>
            <a:path>
              <a:moveTo>
                <a:pt x="0" y="0"/>
              </a:moveTo>
              <a:lnTo>
                <a:pt x="390673" y="0"/>
              </a:lnTo>
              <a:lnTo>
                <a:pt x="390673" y="839948"/>
              </a:lnTo>
              <a:lnTo>
                <a:pt x="781347" y="839948"/>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E4B6C9-DD81-414E-B6E6-F0E29F01B1D5}">
      <dsp:nvSpPr>
        <dsp:cNvPr id="0" name=""/>
        <dsp:cNvSpPr/>
      </dsp:nvSpPr>
      <dsp:spPr>
        <a:xfrm>
          <a:off x="4454719" y="3429000"/>
          <a:ext cx="781347" cy="1679897"/>
        </a:xfrm>
        <a:custGeom>
          <a:avLst/>
          <a:gdLst/>
          <a:ahLst/>
          <a:cxnLst/>
          <a:rect l="0" t="0" r="0" b="0"/>
          <a:pathLst>
            <a:path>
              <a:moveTo>
                <a:pt x="0" y="0"/>
              </a:moveTo>
              <a:lnTo>
                <a:pt x="390673" y="0"/>
              </a:lnTo>
              <a:lnTo>
                <a:pt x="390673" y="1679897"/>
              </a:lnTo>
              <a:lnTo>
                <a:pt x="781347" y="1679897"/>
              </a:lnTo>
            </a:path>
          </a:pathLst>
        </a:custGeom>
        <a:noFill/>
        <a:ln w="264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1D385C-4119-5F42-8302-C9E3036E4D63}">
      <dsp:nvSpPr>
        <dsp:cNvPr id="0" name=""/>
        <dsp:cNvSpPr/>
      </dsp:nvSpPr>
      <dsp:spPr>
        <a:xfrm>
          <a:off x="4454719" y="3383280"/>
          <a:ext cx="781347" cy="91440"/>
        </a:xfrm>
        <a:custGeom>
          <a:avLst/>
          <a:gdLst/>
          <a:ahLst/>
          <a:cxnLst/>
          <a:rect l="0" t="0" r="0" b="0"/>
          <a:pathLst>
            <a:path>
              <a:moveTo>
                <a:pt x="0" y="45720"/>
              </a:moveTo>
              <a:lnTo>
                <a:pt x="781347" y="45720"/>
              </a:lnTo>
            </a:path>
          </a:pathLst>
        </a:custGeom>
        <a:noFill/>
        <a:ln w="264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4EC116-82EA-0A44-8A36-90348E0FAB0B}">
      <dsp:nvSpPr>
        <dsp:cNvPr id="0" name=""/>
        <dsp:cNvSpPr/>
      </dsp:nvSpPr>
      <dsp:spPr>
        <a:xfrm>
          <a:off x="4454719" y="1749102"/>
          <a:ext cx="781347" cy="1679897"/>
        </a:xfrm>
        <a:custGeom>
          <a:avLst/>
          <a:gdLst/>
          <a:ahLst/>
          <a:cxnLst/>
          <a:rect l="0" t="0" r="0" b="0"/>
          <a:pathLst>
            <a:path>
              <a:moveTo>
                <a:pt x="0" y="1679897"/>
              </a:moveTo>
              <a:lnTo>
                <a:pt x="390673" y="1679897"/>
              </a:lnTo>
              <a:lnTo>
                <a:pt x="390673" y="0"/>
              </a:lnTo>
              <a:lnTo>
                <a:pt x="781347" y="0"/>
              </a:lnTo>
            </a:path>
          </a:pathLst>
        </a:custGeom>
        <a:noFill/>
        <a:ln w="264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7ECAF4-87CD-1749-A269-5BA9B63BED0B}">
      <dsp:nvSpPr>
        <dsp:cNvPr id="0" name=""/>
        <dsp:cNvSpPr/>
      </dsp:nvSpPr>
      <dsp:spPr>
        <a:xfrm>
          <a:off x="1448719" y="3429000"/>
          <a:ext cx="781347" cy="839948"/>
        </a:xfrm>
        <a:custGeom>
          <a:avLst/>
          <a:gdLst/>
          <a:ahLst/>
          <a:cxnLst/>
          <a:rect l="0" t="0" r="0" b="0"/>
          <a:pathLst>
            <a:path>
              <a:moveTo>
                <a:pt x="0" y="839948"/>
              </a:moveTo>
              <a:lnTo>
                <a:pt x="390673" y="839948"/>
              </a:lnTo>
              <a:lnTo>
                <a:pt x="390673" y="0"/>
              </a:lnTo>
              <a:lnTo>
                <a:pt x="781347" y="0"/>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FD6246-9DF0-2E4E-A2B5-C9A8863CF610}">
      <dsp:nvSpPr>
        <dsp:cNvPr id="0" name=""/>
        <dsp:cNvSpPr/>
      </dsp:nvSpPr>
      <dsp:spPr>
        <a:xfrm>
          <a:off x="1194" y="3673171"/>
          <a:ext cx="1447524" cy="119155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b="1" kern="1200" dirty="0"/>
            <a:t>Formen digitalen </a:t>
          </a:r>
          <a:r>
            <a:rPr lang="de-DE" sz="1800" b="1" kern="1200" dirty="0" err="1"/>
            <a:t>Engagments</a:t>
          </a:r>
          <a:endParaRPr lang="de-DE" sz="1800" b="1" kern="1200" dirty="0"/>
        </a:p>
      </dsp:txBody>
      <dsp:txXfrm>
        <a:off x="1194" y="3673171"/>
        <a:ext cx="1447524" cy="1191555"/>
      </dsp:txXfrm>
    </dsp:sp>
    <dsp:sp modelId="{014DEECB-7C39-BB4F-815A-E97BB44C9383}">
      <dsp:nvSpPr>
        <dsp:cNvPr id="0" name=""/>
        <dsp:cNvSpPr/>
      </dsp:nvSpPr>
      <dsp:spPr>
        <a:xfrm>
          <a:off x="2230066" y="2833222"/>
          <a:ext cx="2224653" cy="119155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kern="1200" dirty="0"/>
            <a:t>Digitalisierung zur Unterstützung des Ehrenamts</a:t>
          </a:r>
        </a:p>
      </dsp:txBody>
      <dsp:txXfrm>
        <a:off x="2230066" y="2833222"/>
        <a:ext cx="2224653" cy="1191555"/>
      </dsp:txXfrm>
    </dsp:sp>
    <dsp:sp modelId="{82AAEC35-BA15-7848-9FB1-14A5B53DBE16}">
      <dsp:nvSpPr>
        <dsp:cNvPr id="0" name=""/>
        <dsp:cNvSpPr/>
      </dsp:nvSpPr>
      <dsp:spPr>
        <a:xfrm>
          <a:off x="5236067" y="1153324"/>
          <a:ext cx="3906738" cy="119155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kern="1200" dirty="0"/>
            <a:t>Verwaltung, Organisation, Abrechnung...</a:t>
          </a:r>
        </a:p>
      </dsp:txBody>
      <dsp:txXfrm>
        <a:off x="5236067" y="1153324"/>
        <a:ext cx="3906738" cy="1191555"/>
      </dsp:txXfrm>
    </dsp:sp>
    <dsp:sp modelId="{CCA75B26-4BB9-7248-ABF0-A3059362270F}">
      <dsp:nvSpPr>
        <dsp:cNvPr id="0" name=""/>
        <dsp:cNvSpPr/>
      </dsp:nvSpPr>
      <dsp:spPr>
        <a:xfrm>
          <a:off x="5236067" y="2833222"/>
          <a:ext cx="3906738" cy="119155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b="0" i="0" kern="1200" dirty="0"/>
            <a:t>Grafik &amp; Design (Plakate, Flyer, Logo)</a:t>
          </a:r>
          <a:br>
            <a:rPr lang="de-DE" sz="1800" b="0" i="0" kern="1200" dirty="0"/>
          </a:br>
          <a:r>
            <a:rPr lang="de-DE" sz="1800" b="0" i="0" kern="1200" dirty="0"/>
            <a:t>Pressetexte, Medienarbeit, Marketing</a:t>
          </a:r>
          <a:br>
            <a:rPr lang="de-DE" sz="1800" b="0" i="0" kern="1200" dirty="0"/>
          </a:br>
          <a:r>
            <a:rPr lang="de-DE" sz="1800" b="0" i="0" kern="1200" dirty="0"/>
            <a:t>Web Development (Homepage-Erstellung, Betreuung)</a:t>
          </a:r>
          <a:endParaRPr lang="de-DE" sz="1800" kern="1200" dirty="0"/>
        </a:p>
      </dsp:txBody>
      <dsp:txXfrm>
        <a:off x="5236067" y="2833222"/>
        <a:ext cx="3906738" cy="1191555"/>
      </dsp:txXfrm>
    </dsp:sp>
    <dsp:sp modelId="{28E842B6-8028-4B47-BE0E-38977EE749F1}">
      <dsp:nvSpPr>
        <dsp:cNvPr id="0" name=""/>
        <dsp:cNvSpPr/>
      </dsp:nvSpPr>
      <dsp:spPr>
        <a:xfrm>
          <a:off x="5236067" y="4513119"/>
          <a:ext cx="3906738" cy="119155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b="0" i="0" kern="1200" dirty="0" err="1"/>
            <a:t>Social</a:t>
          </a:r>
          <a:r>
            <a:rPr lang="de-DE" sz="1800" b="0" i="0" kern="1200" dirty="0"/>
            <a:t> Media (einrichten und betreuen von </a:t>
          </a:r>
          <a:r>
            <a:rPr lang="de-DE" sz="1800" b="0" i="0" kern="1200" dirty="0" err="1"/>
            <a:t>Social</a:t>
          </a:r>
          <a:r>
            <a:rPr lang="de-DE" sz="1800" b="0" i="0" kern="1200" dirty="0"/>
            <a:t> Media Kanälen)</a:t>
          </a:r>
          <a:endParaRPr lang="de-DE" sz="1800" kern="1200" dirty="0"/>
        </a:p>
      </dsp:txBody>
      <dsp:txXfrm>
        <a:off x="5236067" y="4513119"/>
        <a:ext cx="3906738" cy="1191555"/>
      </dsp:txXfrm>
    </dsp:sp>
    <dsp:sp modelId="{49C30F30-187C-014D-8D17-DC36F049964F}">
      <dsp:nvSpPr>
        <dsp:cNvPr id="0" name=""/>
        <dsp:cNvSpPr/>
      </dsp:nvSpPr>
      <dsp:spPr>
        <a:xfrm>
          <a:off x="2230066" y="4513119"/>
          <a:ext cx="2169294" cy="119155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kern="1200" dirty="0"/>
            <a:t>Digitales ehrenamtliches Engagement</a:t>
          </a:r>
        </a:p>
      </dsp:txBody>
      <dsp:txXfrm>
        <a:off x="2230066" y="4513119"/>
        <a:ext cx="2169294" cy="1191555"/>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de-DE"/>
          </a:p>
        </p:txBody>
      </p:sp>
      <p:sp>
        <p:nvSpPr>
          <p:cNvPr id="3" name="Datumsplatzhalt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57BFC6E5-C3D7-4433-BD32-89AF6BC61B2A}" type="datetimeFigureOut">
              <a:rPr lang="de-DE" smtClean="0"/>
              <a:t>03.05.18</a:t>
            </a:fld>
            <a:endParaRPr lang="de-DE"/>
          </a:p>
        </p:txBody>
      </p:sp>
      <p:sp>
        <p:nvSpPr>
          <p:cNvPr id="4" name="Fußzeilenplatzhalt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de-DE"/>
          </a:p>
        </p:txBody>
      </p:sp>
      <p:sp>
        <p:nvSpPr>
          <p:cNvPr id="5" name="Foliennummernplatzhalt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70A6CACB-3C20-4FA9-A353-543D8BB9353E}" type="slidenum">
              <a:rPr lang="de-DE" smtClean="0"/>
              <a:t>‹Nr.›</a:t>
            </a:fld>
            <a:endParaRPr lang="de-DE"/>
          </a:p>
        </p:txBody>
      </p:sp>
    </p:spTree>
    <p:extLst>
      <p:ext uri="{BB962C8B-B14F-4D97-AF65-F5344CB8AC3E}">
        <p14:creationId xmlns:p14="http://schemas.microsoft.com/office/powerpoint/2010/main" val="20719545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de-DE"/>
          </a:p>
        </p:txBody>
      </p:sp>
      <p:sp>
        <p:nvSpPr>
          <p:cNvPr id="3" name="Datumsplatzhalt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960C274D-8521-479C-AC06-E7605B3B673F}" type="datetimeFigureOut">
              <a:rPr lang="de-DE" smtClean="0"/>
              <a:t>03.05.18</a:t>
            </a:fld>
            <a:endParaRPr lang="de-DE"/>
          </a:p>
        </p:txBody>
      </p:sp>
      <p:sp>
        <p:nvSpPr>
          <p:cNvPr id="4" name="Folienbildplatzhalt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de-DE"/>
          </a:p>
        </p:txBody>
      </p:sp>
      <p:sp>
        <p:nvSpPr>
          <p:cNvPr id="5" name="Notizenplatzhalt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de-DE"/>
          </a:p>
        </p:txBody>
      </p:sp>
      <p:sp>
        <p:nvSpPr>
          <p:cNvPr id="7" name="Foliennummernplatzhalt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C54C3FF8-D1D8-454D-8E2A-9279592A1B4C}" type="slidenum">
              <a:rPr lang="de-DE" smtClean="0"/>
              <a:t>‹Nr.›</a:t>
            </a:fld>
            <a:endParaRPr lang="de-DE"/>
          </a:p>
        </p:txBody>
      </p:sp>
    </p:spTree>
    <p:extLst>
      <p:ext uri="{BB962C8B-B14F-4D97-AF65-F5344CB8AC3E}">
        <p14:creationId xmlns:p14="http://schemas.microsoft.com/office/powerpoint/2010/main" val="4162625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Sehr geehrte Damen und Herren,  </a:t>
            </a:r>
          </a:p>
          <a:p>
            <a:endParaRPr lang="de-DE" dirty="0"/>
          </a:p>
          <a:p>
            <a:r>
              <a:rPr lang="de-DE" dirty="0"/>
              <a:t>ganz herzlichen Dank für Ihre Einladung zur Jahrestagung des VSKA nach München.  </a:t>
            </a:r>
          </a:p>
          <a:p>
            <a:endParaRPr lang="de-DE" dirty="0"/>
          </a:p>
          <a:p>
            <a:r>
              <a:rPr lang="de-DE" dirty="0"/>
              <a:t>Als mich die Anfrage erreicht hat, musste ich erstmal kurz </a:t>
            </a:r>
            <a:r>
              <a:rPr lang="de-DE" b="1" dirty="0"/>
              <a:t>nachdenken</a:t>
            </a:r>
            <a:r>
              <a:rPr lang="de-DE" dirty="0"/>
              <a:t>. So lautete der </a:t>
            </a:r>
            <a:r>
              <a:rPr lang="de-DE" b="1" dirty="0"/>
              <a:t>Arbeitstitel</a:t>
            </a:r>
            <a:r>
              <a:rPr lang="de-DE" dirty="0"/>
              <a:t>, den ich mit Daniela Mauch vor einigen Monaten in Freiburg abgesprochen hab:</a:t>
            </a:r>
            <a:r>
              <a:rPr lang="de-DE" baseline="0" dirty="0"/>
              <a:t> </a:t>
            </a:r>
            <a:r>
              <a:rPr lang="de-DE" b="1" baseline="0" dirty="0"/>
              <a:t>Digitale Kommunikation und analoge Beziehungen</a:t>
            </a:r>
            <a:r>
              <a:rPr lang="de-DE" baseline="0" dirty="0"/>
              <a:t>“. Ehrlich gesagt bin ich </a:t>
            </a:r>
            <a:r>
              <a:rPr lang="de-DE" b="1" baseline="0" dirty="0"/>
              <a:t>kein Experte </a:t>
            </a:r>
            <a:r>
              <a:rPr lang="de-DE" baseline="0" dirty="0"/>
              <a:t>im Bereich der </a:t>
            </a:r>
            <a:r>
              <a:rPr lang="de-DE" b="1" baseline="0" dirty="0"/>
              <a:t>Digitalen Kommunikation</a:t>
            </a:r>
            <a:r>
              <a:rPr lang="de-DE" baseline="0" dirty="0"/>
              <a:t>, da gibt es Menschen, die dies viel besser können als ich. </a:t>
            </a:r>
          </a:p>
          <a:p>
            <a:endParaRPr lang="de-DE" baseline="0" dirty="0"/>
          </a:p>
          <a:p>
            <a:r>
              <a:rPr lang="de-DE" baseline="0" dirty="0"/>
              <a:t>Ich habe den Titel dann trotzdem stehen gelassen, da ich ohne digitale Kommunikation und ohne analoge Beziehungen heute nicht hier wäre. </a:t>
            </a:r>
          </a:p>
          <a:p>
            <a:endParaRPr lang="de-DE" baseline="0" dirty="0"/>
          </a:p>
          <a:p>
            <a:r>
              <a:rPr lang="de-DE" baseline="0" dirty="0"/>
              <a:t>Damit an dieser Stelle mein ganz offizieller Glückwunsch an </a:t>
            </a:r>
            <a:r>
              <a:rPr lang="de-DE" b="1" baseline="0" dirty="0"/>
              <a:t>Thomas </a:t>
            </a:r>
            <a:r>
              <a:rPr lang="de-DE" b="1" baseline="0" dirty="0" err="1"/>
              <a:t>Mampel</a:t>
            </a:r>
            <a:r>
              <a:rPr lang="de-DE" b="1" dirty="0"/>
              <a:t> </a:t>
            </a:r>
            <a:r>
              <a:rPr lang="de-DE" dirty="0"/>
              <a:t>für</a:t>
            </a:r>
            <a:r>
              <a:rPr lang="de-DE" baseline="0" dirty="0"/>
              <a:t> die Wahl zum Vorsitzenden des VSKA. </a:t>
            </a:r>
          </a:p>
          <a:p>
            <a:endParaRPr lang="de-DE" baseline="0" dirty="0"/>
          </a:p>
          <a:p>
            <a:r>
              <a:rPr lang="de-DE" baseline="0" dirty="0"/>
              <a:t>Ohne dich, Thomas, stände ich jetzt nicht hier, da du mich damals, vor einigen Jahren, darin bestärkt hast, meinen Blog zu starten und vor allem beizubehalten. Dafür an dieser Stelle schon jetzt mein ganz herzlicher Dank! </a:t>
            </a:r>
            <a:endParaRPr lang="de-DE" dirty="0"/>
          </a:p>
          <a:p>
            <a:endParaRPr lang="de-DE" dirty="0"/>
          </a:p>
        </p:txBody>
      </p:sp>
      <p:sp>
        <p:nvSpPr>
          <p:cNvPr id="4" name="Foliennummernplatzhalter 3"/>
          <p:cNvSpPr>
            <a:spLocks noGrp="1"/>
          </p:cNvSpPr>
          <p:nvPr>
            <p:ph type="sldNum" sz="quarter" idx="10"/>
          </p:nvPr>
        </p:nvSpPr>
        <p:spPr/>
        <p:txBody>
          <a:bodyPr/>
          <a:lstStyle/>
          <a:p>
            <a:fld id="{C54C3FF8-D1D8-454D-8E2A-9279592A1B4C}" type="slidenum">
              <a:rPr lang="de-DE" smtClean="0"/>
              <a:t>1</a:t>
            </a:fld>
            <a:endParaRPr lang="de-DE"/>
          </a:p>
        </p:txBody>
      </p:sp>
    </p:spTree>
    <p:extLst>
      <p:ext uri="{BB962C8B-B14F-4D97-AF65-F5344CB8AC3E}">
        <p14:creationId xmlns:p14="http://schemas.microsoft.com/office/powerpoint/2010/main" val="1305345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Mensch </a:t>
            </a:r>
          </a:p>
          <a:p>
            <a:endParaRPr lang="de-DE" dirty="0"/>
          </a:p>
          <a:p>
            <a:r>
              <a:rPr lang="de-DE" dirty="0"/>
              <a:t>Organisation</a:t>
            </a:r>
          </a:p>
          <a:p>
            <a:endParaRPr lang="de-DE" dirty="0"/>
          </a:p>
          <a:p>
            <a:r>
              <a:rPr lang="de-DE" dirty="0"/>
              <a:t>Gemeinwesenarbeit als Branche innerhalb der Sozialwirtschaft! </a:t>
            </a:r>
          </a:p>
        </p:txBody>
      </p:sp>
      <p:sp>
        <p:nvSpPr>
          <p:cNvPr id="4" name="Foliennummernplatzhalter 3"/>
          <p:cNvSpPr>
            <a:spLocks noGrp="1"/>
          </p:cNvSpPr>
          <p:nvPr>
            <p:ph type="sldNum" sz="quarter" idx="10"/>
          </p:nvPr>
        </p:nvSpPr>
        <p:spPr/>
        <p:txBody>
          <a:bodyPr/>
          <a:lstStyle/>
          <a:p>
            <a:fld id="{C54C3FF8-D1D8-454D-8E2A-9279592A1B4C}" type="slidenum">
              <a:rPr lang="de-DE" smtClean="0"/>
              <a:t>13</a:t>
            </a:fld>
            <a:endParaRPr lang="de-DE"/>
          </a:p>
        </p:txBody>
      </p:sp>
    </p:spTree>
    <p:extLst>
      <p:ext uri="{BB962C8B-B14F-4D97-AF65-F5344CB8AC3E}">
        <p14:creationId xmlns:p14="http://schemas.microsoft.com/office/powerpoint/2010/main" val="2133639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kern="1200" dirty="0">
                <a:solidFill>
                  <a:schemeClr val="tx1"/>
                </a:solidFill>
                <a:effectLst/>
                <a:latin typeface="+mn-lt"/>
                <a:ea typeface="+mn-ea"/>
                <a:cs typeface="+mn-cs"/>
              </a:rPr>
              <a:t>Das </a:t>
            </a:r>
            <a:r>
              <a:rPr lang="de-DE" sz="1200" b="0" i="0" kern="1200" dirty="0" err="1">
                <a:solidFill>
                  <a:schemeClr val="tx1"/>
                </a:solidFill>
                <a:effectLst/>
                <a:latin typeface="+mn-lt"/>
                <a:ea typeface="+mn-ea"/>
                <a:cs typeface="+mn-cs"/>
              </a:rPr>
              <a:t>Social</a:t>
            </a:r>
            <a:r>
              <a:rPr lang="de-DE" sz="1200" b="0" i="0" kern="1200" dirty="0">
                <a:solidFill>
                  <a:schemeClr val="tx1"/>
                </a:solidFill>
                <a:effectLst/>
                <a:latin typeface="+mn-lt"/>
                <a:ea typeface="+mn-ea"/>
                <a:cs typeface="+mn-cs"/>
              </a:rPr>
              <a:t> Media Prisma zeigt die Landschaft der </a:t>
            </a:r>
            <a:r>
              <a:rPr lang="de-DE" sz="1200" b="0" i="0" kern="1200" dirty="0" err="1">
                <a:solidFill>
                  <a:schemeClr val="tx1"/>
                </a:solidFill>
                <a:effectLst/>
                <a:latin typeface="+mn-lt"/>
                <a:ea typeface="+mn-ea"/>
                <a:cs typeface="+mn-cs"/>
              </a:rPr>
              <a:t>Social</a:t>
            </a:r>
            <a:r>
              <a:rPr lang="de-DE" sz="1200" b="0" i="0" kern="1200" dirty="0">
                <a:solidFill>
                  <a:schemeClr val="tx1"/>
                </a:solidFill>
                <a:effectLst/>
                <a:latin typeface="+mn-lt"/>
                <a:ea typeface="+mn-ea"/>
                <a:cs typeface="+mn-cs"/>
              </a:rPr>
              <a:t> Media mit allen relevanten Kanälen und gilt nun seit Jahren als der Qualitätsstandard für die relevantesten </a:t>
            </a:r>
            <a:r>
              <a:rPr lang="de-DE" sz="1200" b="0" i="0" kern="1200" dirty="0" err="1">
                <a:solidFill>
                  <a:schemeClr val="tx1"/>
                </a:solidFill>
                <a:effectLst/>
                <a:latin typeface="+mn-lt"/>
                <a:ea typeface="+mn-ea"/>
                <a:cs typeface="+mn-cs"/>
              </a:rPr>
              <a:t>Social</a:t>
            </a:r>
            <a:r>
              <a:rPr lang="de-DE" sz="1200" b="0" i="0" kern="1200" dirty="0">
                <a:solidFill>
                  <a:schemeClr val="tx1"/>
                </a:solidFill>
                <a:effectLst/>
                <a:latin typeface="+mn-lt"/>
                <a:ea typeface="+mn-ea"/>
                <a:cs typeface="+mn-cs"/>
              </a:rPr>
              <a:t> Media Plattformen, Tools und Anbieter. </a:t>
            </a:r>
          </a:p>
          <a:p>
            <a:pPr fontAlgn="base"/>
            <a:endParaRPr lang="de-DE" sz="1200" b="0" i="0" kern="1200" dirty="0">
              <a:solidFill>
                <a:schemeClr val="tx1"/>
              </a:solidFill>
              <a:effectLst/>
              <a:latin typeface="+mn-lt"/>
              <a:ea typeface="+mn-ea"/>
              <a:cs typeface="+mn-cs"/>
            </a:endParaRPr>
          </a:p>
          <a:p>
            <a:pPr fontAlgn="base"/>
            <a:r>
              <a:rPr lang="de-DE" sz="1200" b="0" i="0" kern="1200" dirty="0">
                <a:solidFill>
                  <a:schemeClr val="tx1"/>
                </a:solidFill>
                <a:effectLst/>
                <a:latin typeface="+mn-lt"/>
                <a:ea typeface="+mn-ea"/>
                <a:cs typeface="+mn-cs"/>
              </a:rPr>
              <a:t>So werden insgesamt 261 Anbieter in 25 Kategorien aufgelistet. </a:t>
            </a:r>
          </a:p>
          <a:p>
            <a:pPr fontAlgn="base"/>
            <a:endParaRPr lang="de-DE" sz="1200" b="0" i="0" kern="1200" dirty="0">
              <a:solidFill>
                <a:schemeClr val="tx1"/>
              </a:solidFill>
              <a:effectLst/>
              <a:latin typeface="+mn-lt"/>
              <a:ea typeface="+mn-ea"/>
              <a:cs typeface="+mn-cs"/>
            </a:endParaRPr>
          </a:p>
          <a:p>
            <a:pPr fontAlgn="base"/>
            <a:r>
              <a:rPr lang="de-DE" sz="1200" b="0" i="0" kern="1200" dirty="0">
                <a:solidFill>
                  <a:schemeClr val="tx1"/>
                </a:solidFill>
                <a:effectLst/>
                <a:latin typeface="+mn-lt"/>
                <a:ea typeface="+mn-ea"/>
                <a:cs typeface="+mn-cs"/>
              </a:rPr>
              <a:t>Es ist gar nicht so leicht, sich selbst darin wiederzufinden. </a:t>
            </a:r>
          </a:p>
          <a:p>
            <a:pPr fontAlgn="base"/>
            <a:endParaRPr lang="de-DE" sz="1200" b="0" i="0" kern="1200" dirty="0">
              <a:solidFill>
                <a:schemeClr val="tx1"/>
              </a:solidFill>
              <a:effectLst/>
              <a:latin typeface="+mn-lt"/>
              <a:ea typeface="+mn-ea"/>
              <a:cs typeface="+mn-cs"/>
            </a:endParaRPr>
          </a:p>
          <a:p>
            <a:pPr fontAlgn="base"/>
            <a:r>
              <a:rPr lang="de-DE" sz="1200" b="0" i="0" kern="1200" dirty="0">
                <a:solidFill>
                  <a:schemeClr val="tx1"/>
                </a:solidFill>
                <a:effectLst/>
                <a:latin typeface="+mn-lt"/>
                <a:ea typeface="+mn-ea"/>
                <a:cs typeface="+mn-cs"/>
              </a:rPr>
              <a:t>Für</a:t>
            </a:r>
            <a:r>
              <a:rPr lang="de-DE" sz="1200" b="0" i="0" kern="1200" baseline="0" dirty="0">
                <a:solidFill>
                  <a:schemeClr val="tx1"/>
                </a:solidFill>
                <a:effectLst/>
                <a:latin typeface="+mn-lt"/>
                <a:ea typeface="+mn-ea"/>
                <a:cs typeface="+mn-cs"/>
              </a:rPr>
              <a:t> die Menschen besteht die Gefahr, den Überblick zu verlieren im Dschungel der Möglichkeiten, aber: </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C54C3FF8-D1D8-454D-8E2A-9279592A1B4C}" type="slidenum">
              <a:rPr lang="de-DE" smtClean="0"/>
              <a:t>14</a:t>
            </a:fld>
            <a:endParaRPr lang="de-DE"/>
          </a:p>
        </p:txBody>
      </p:sp>
    </p:spTree>
    <p:extLst>
      <p:ext uri="{BB962C8B-B14F-4D97-AF65-F5344CB8AC3E}">
        <p14:creationId xmlns:p14="http://schemas.microsoft.com/office/powerpoint/2010/main" val="1296461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kern="1200" dirty="0">
                <a:solidFill>
                  <a:schemeClr val="tx1"/>
                </a:solidFill>
                <a:effectLst/>
                <a:latin typeface="+mn-lt"/>
                <a:ea typeface="+mn-ea"/>
                <a:cs typeface="+mn-cs"/>
              </a:rPr>
              <a:t>Das </a:t>
            </a:r>
            <a:r>
              <a:rPr lang="de-DE" sz="1200" b="0" i="0" kern="1200" dirty="0" err="1">
                <a:solidFill>
                  <a:schemeClr val="tx1"/>
                </a:solidFill>
                <a:effectLst/>
                <a:latin typeface="+mn-lt"/>
                <a:ea typeface="+mn-ea"/>
                <a:cs typeface="+mn-cs"/>
              </a:rPr>
              <a:t>Social</a:t>
            </a:r>
            <a:r>
              <a:rPr lang="de-DE" sz="1200" b="0" i="0" kern="1200" dirty="0">
                <a:solidFill>
                  <a:schemeClr val="tx1"/>
                </a:solidFill>
                <a:effectLst/>
                <a:latin typeface="+mn-lt"/>
                <a:ea typeface="+mn-ea"/>
                <a:cs typeface="+mn-cs"/>
              </a:rPr>
              <a:t> Media Prisma zeigt die Landschaft der </a:t>
            </a:r>
            <a:r>
              <a:rPr lang="de-DE" sz="1200" b="0" i="0" kern="1200" dirty="0" err="1">
                <a:solidFill>
                  <a:schemeClr val="tx1"/>
                </a:solidFill>
                <a:effectLst/>
                <a:latin typeface="+mn-lt"/>
                <a:ea typeface="+mn-ea"/>
                <a:cs typeface="+mn-cs"/>
              </a:rPr>
              <a:t>Social</a:t>
            </a:r>
            <a:r>
              <a:rPr lang="de-DE" sz="1200" b="0" i="0" kern="1200" dirty="0">
                <a:solidFill>
                  <a:schemeClr val="tx1"/>
                </a:solidFill>
                <a:effectLst/>
                <a:latin typeface="+mn-lt"/>
                <a:ea typeface="+mn-ea"/>
                <a:cs typeface="+mn-cs"/>
              </a:rPr>
              <a:t> Media mit allen relevanten Kanälen und gilt nun seit Jahren als der Qualitätsstandard für die relevantesten </a:t>
            </a:r>
            <a:r>
              <a:rPr lang="de-DE" sz="1200" b="0" i="0" kern="1200" dirty="0" err="1">
                <a:solidFill>
                  <a:schemeClr val="tx1"/>
                </a:solidFill>
                <a:effectLst/>
                <a:latin typeface="+mn-lt"/>
                <a:ea typeface="+mn-ea"/>
                <a:cs typeface="+mn-cs"/>
              </a:rPr>
              <a:t>Social</a:t>
            </a:r>
            <a:r>
              <a:rPr lang="de-DE" sz="1200" b="0" i="0" kern="1200" dirty="0">
                <a:solidFill>
                  <a:schemeClr val="tx1"/>
                </a:solidFill>
                <a:effectLst/>
                <a:latin typeface="+mn-lt"/>
                <a:ea typeface="+mn-ea"/>
                <a:cs typeface="+mn-cs"/>
              </a:rPr>
              <a:t> Media Plattformen, Tools und Anbieter. </a:t>
            </a:r>
          </a:p>
          <a:p>
            <a:pPr fontAlgn="base"/>
            <a:endParaRPr lang="de-DE" sz="1200" b="0" i="0" kern="1200" dirty="0">
              <a:solidFill>
                <a:schemeClr val="tx1"/>
              </a:solidFill>
              <a:effectLst/>
              <a:latin typeface="+mn-lt"/>
              <a:ea typeface="+mn-ea"/>
              <a:cs typeface="+mn-cs"/>
            </a:endParaRPr>
          </a:p>
          <a:p>
            <a:pPr fontAlgn="base"/>
            <a:r>
              <a:rPr lang="de-DE" sz="1200" b="0" i="0" kern="1200" dirty="0">
                <a:solidFill>
                  <a:schemeClr val="tx1"/>
                </a:solidFill>
                <a:effectLst/>
                <a:latin typeface="+mn-lt"/>
                <a:ea typeface="+mn-ea"/>
                <a:cs typeface="+mn-cs"/>
              </a:rPr>
              <a:t>So werden insgesamt 261 Anbieter in 25 Kategorien aufgelistet. </a:t>
            </a:r>
          </a:p>
          <a:p>
            <a:pPr fontAlgn="base"/>
            <a:endParaRPr lang="de-DE" sz="1200" b="0" i="0" kern="1200" dirty="0">
              <a:solidFill>
                <a:schemeClr val="tx1"/>
              </a:solidFill>
              <a:effectLst/>
              <a:latin typeface="+mn-lt"/>
              <a:ea typeface="+mn-ea"/>
              <a:cs typeface="+mn-cs"/>
            </a:endParaRPr>
          </a:p>
          <a:p>
            <a:pPr fontAlgn="base"/>
            <a:r>
              <a:rPr lang="de-DE" sz="1200" b="0" i="0" kern="1200" dirty="0">
                <a:solidFill>
                  <a:schemeClr val="tx1"/>
                </a:solidFill>
                <a:effectLst/>
                <a:latin typeface="+mn-lt"/>
                <a:ea typeface="+mn-ea"/>
                <a:cs typeface="+mn-cs"/>
              </a:rPr>
              <a:t>Es ist gar nicht so leicht, sich selbst darin wiederzufinden. </a:t>
            </a:r>
          </a:p>
          <a:p>
            <a:pPr fontAlgn="base"/>
            <a:endParaRPr lang="de-DE" sz="1200" b="0" i="0" kern="1200" dirty="0">
              <a:solidFill>
                <a:schemeClr val="tx1"/>
              </a:solidFill>
              <a:effectLst/>
              <a:latin typeface="+mn-lt"/>
              <a:ea typeface="+mn-ea"/>
              <a:cs typeface="+mn-cs"/>
            </a:endParaRPr>
          </a:p>
          <a:p>
            <a:pPr fontAlgn="base"/>
            <a:r>
              <a:rPr lang="de-DE" sz="1200" b="0" i="0" kern="1200" dirty="0">
                <a:solidFill>
                  <a:schemeClr val="tx1"/>
                </a:solidFill>
                <a:effectLst/>
                <a:latin typeface="+mn-lt"/>
                <a:ea typeface="+mn-ea"/>
                <a:cs typeface="+mn-cs"/>
              </a:rPr>
              <a:t>Für</a:t>
            </a:r>
            <a:r>
              <a:rPr lang="de-DE" sz="1200" b="0" i="0" kern="1200" baseline="0" dirty="0">
                <a:solidFill>
                  <a:schemeClr val="tx1"/>
                </a:solidFill>
                <a:effectLst/>
                <a:latin typeface="+mn-lt"/>
                <a:ea typeface="+mn-ea"/>
                <a:cs typeface="+mn-cs"/>
              </a:rPr>
              <a:t> die Menschen besteht die Gefahr, den Überblick zu verlieren im Dschungel der Möglichkeiten, aber: </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C54C3FF8-D1D8-454D-8E2A-9279592A1B4C}" type="slidenum">
              <a:rPr lang="de-DE" smtClean="0"/>
              <a:t>15</a:t>
            </a:fld>
            <a:endParaRPr lang="de-DE"/>
          </a:p>
        </p:txBody>
      </p:sp>
    </p:spTree>
    <p:extLst>
      <p:ext uri="{BB962C8B-B14F-4D97-AF65-F5344CB8AC3E}">
        <p14:creationId xmlns:p14="http://schemas.microsoft.com/office/powerpoint/2010/main" val="4014141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kern="1200" dirty="0">
                <a:solidFill>
                  <a:schemeClr val="tx1"/>
                </a:solidFill>
                <a:effectLst/>
                <a:latin typeface="+mn-lt"/>
                <a:ea typeface="+mn-ea"/>
                <a:cs typeface="+mn-cs"/>
              </a:rPr>
              <a:t>Das </a:t>
            </a:r>
            <a:r>
              <a:rPr lang="de-DE" sz="1200" b="0" i="0" kern="1200" dirty="0" err="1">
                <a:solidFill>
                  <a:schemeClr val="tx1"/>
                </a:solidFill>
                <a:effectLst/>
                <a:latin typeface="+mn-lt"/>
                <a:ea typeface="+mn-ea"/>
                <a:cs typeface="+mn-cs"/>
              </a:rPr>
              <a:t>Social</a:t>
            </a:r>
            <a:r>
              <a:rPr lang="de-DE" sz="1200" b="0" i="0" kern="1200" dirty="0">
                <a:solidFill>
                  <a:schemeClr val="tx1"/>
                </a:solidFill>
                <a:effectLst/>
                <a:latin typeface="+mn-lt"/>
                <a:ea typeface="+mn-ea"/>
                <a:cs typeface="+mn-cs"/>
              </a:rPr>
              <a:t> Media Prisma zeigt die Landschaft der </a:t>
            </a:r>
            <a:r>
              <a:rPr lang="de-DE" sz="1200" b="0" i="0" kern="1200" dirty="0" err="1">
                <a:solidFill>
                  <a:schemeClr val="tx1"/>
                </a:solidFill>
                <a:effectLst/>
                <a:latin typeface="+mn-lt"/>
                <a:ea typeface="+mn-ea"/>
                <a:cs typeface="+mn-cs"/>
              </a:rPr>
              <a:t>Social</a:t>
            </a:r>
            <a:r>
              <a:rPr lang="de-DE" sz="1200" b="0" i="0" kern="1200" dirty="0">
                <a:solidFill>
                  <a:schemeClr val="tx1"/>
                </a:solidFill>
                <a:effectLst/>
                <a:latin typeface="+mn-lt"/>
                <a:ea typeface="+mn-ea"/>
                <a:cs typeface="+mn-cs"/>
              </a:rPr>
              <a:t> Media mit allen relevanten Kanälen und gilt nun seit Jahren als der Qualitätsstandard für die relevantesten </a:t>
            </a:r>
            <a:r>
              <a:rPr lang="de-DE" sz="1200" b="0" i="0" kern="1200" dirty="0" err="1">
                <a:solidFill>
                  <a:schemeClr val="tx1"/>
                </a:solidFill>
                <a:effectLst/>
                <a:latin typeface="+mn-lt"/>
                <a:ea typeface="+mn-ea"/>
                <a:cs typeface="+mn-cs"/>
              </a:rPr>
              <a:t>Social</a:t>
            </a:r>
            <a:r>
              <a:rPr lang="de-DE" sz="1200" b="0" i="0" kern="1200" dirty="0">
                <a:solidFill>
                  <a:schemeClr val="tx1"/>
                </a:solidFill>
                <a:effectLst/>
                <a:latin typeface="+mn-lt"/>
                <a:ea typeface="+mn-ea"/>
                <a:cs typeface="+mn-cs"/>
              </a:rPr>
              <a:t> Media Plattformen, Tools und Anbieter. </a:t>
            </a:r>
          </a:p>
          <a:p>
            <a:pPr fontAlgn="base"/>
            <a:endParaRPr lang="de-DE" sz="1200" b="0" i="0" kern="1200" dirty="0">
              <a:solidFill>
                <a:schemeClr val="tx1"/>
              </a:solidFill>
              <a:effectLst/>
              <a:latin typeface="+mn-lt"/>
              <a:ea typeface="+mn-ea"/>
              <a:cs typeface="+mn-cs"/>
            </a:endParaRPr>
          </a:p>
          <a:p>
            <a:pPr fontAlgn="base"/>
            <a:r>
              <a:rPr lang="de-DE" sz="1200" b="0" i="0" kern="1200" dirty="0">
                <a:solidFill>
                  <a:schemeClr val="tx1"/>
                </a:solidFill>
                <a:effectLst/>
                <a:latin typeface="+mn-lt"/>
                <a:ea typeface="+mn-ea"/>
                <a:cs typeface="+mn-cs"/>
              </a:rPr>
              <a:t>So werden insgesamt 261 Anbieter in 25 Kategorien aufgelistet. </a:t>
            </a:r>
          </a:p>
          <a:p>
            <a:pPr fontAlgn="base"/>
            <a:endParaRPr lang="de-DE" sz="1200" b="0" i="0" kern="1200" dirty="0">
              <a:solidFill>
                <a:schemeClr val="tx1"/>
              </a:solidFill>
              <a:effectLst/>
              <a:latin typeface="+mn-lt"/>
              <a:ea typeface="+mn-ea"/>
              <a:cs typeface="+mn-cs"/>
            </a:endParaRPr>
          </a:p>
          <a:p>
            <a:pPr fontAlgn="base"/>
            <a:r>
              <a:rPr lang="de-DE" sz="1200" b="0" i="0" kern="1200" dirty="0">
                <a:solidFill>
                  <a:schemeClr val="tx1"/>
                </a:solidFill>
                <a:effectLst/>
                <a:latin typeface="+mn-lt"/>
                <a:ea typeface="+mn-ea"/>
                <a:cs typeface="+mn-cs"/>
              </a:rPr>
              <a:t>Es ist gar nicht so leicht, sich selbst darin wiederzufinden. </a:t>
            </a:r>
          </a:p>
          <a:p>
            <a:pPr fontAlgn="base"/>
            <a:endParaRPr lang="de-DE" sz="1200" b="0" i="0" kern="1200" dirty="0">
              <a:solidFill>
                <a:schemeClr val="tx1"/>
              </a:solidFill>
              <a:effectLst/>
              <a:latin typeface="+mn-lt"/>
              <a:ea typeface="+mn-ea"/>
              <a:cs typeface="+mn-cs"/>
            </a:endParaRPr>
          </a:p>
          <a:p>
            <a:pPr fontAlgn="base"/>
            <a:r>
              <a:rPr lang="de-DE" sz="1200" b="0" i="0" kern="1200" dirty="0">
                <a:solidFill>
                  <a:schemeClr val="tx1"/>
                </a:solidFill>
                <a:effectLst/>
                <a:latin typeface="+mn-lt"/>
                <a:ea typeface="+mn-ea"/>
                <a:cs typeface="+mn-cs"/>
              </a:rPr>
              <a:t>Für</a:t>
            </a:r>
            <a:r>
              <a:rPr lang="de-DE" sz="1200" b="0" i="0" kern="1200" baseline="0" dirty="0">
                <a:solidFill>
                  <a:schemeClr val="tx1"/>
                </a:solidFill>
                <a:effectLst/>
                <a:latin typeface="+mn-lt"/>
                <a:ea typeface="+mn-ea"/>
                <a:cs typeface="+mn-cs"/>
              </a:rPr>
              <a:t> die Menschen besteht die Gefahr, den Überblick zu verlieren im Dschungel der Möglichkeiten, aber: </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C54C3FF8-D1D8-454D-8E2A-9279592A1B4C}" type="slidenum">
              <a:rPr lang="de-DE" smtClean="0"/>
              <a:t>16</a:t>
            </a:fld>
            <a:endParaRPr lang="de-DE"/>
          </a:p>
        </p:txBody>
      </p:sp>
    </p:spTree>
    <p:extLst>
      <p:ext uri="{BB962C8B-B14F-4D97-AF65-F5344CB8AC3E}">
        <p14:creationId xmlns:p14="http://schemas.microsoft.com/office/powerpoint/2010/main" val="1389404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kern="1200" dirty="0">
                <a:solidFill>
                  <a:schemeClr val="tx1"/>
                </a:solidFill>
                <a:effectLst/>
                <a:latin typeface="+mn-lt"/>
                <a:ea typeface="+mn-ea"/>
                <a:cs typeface="+mn-cs"/>
              </a:rPr>
              <a:t>Das </a:t>
            </a:r>
            <a:r>
              <a:rPr lang="de-DE" sz="1200" b="0" i="0" kern="1200" dirty="0" err="1">
                <a:solidFill>
                  <a:schemeClr val="tx1"/>
                </a:solidFill>
                <a:effectLst/>
                <a:latin typeface="+mn-lt"/>
                <a:ea typeface="+mn-ea"/>
                <a:cs typeface="+mn-cs"/>
              </a:rPr>
              <a:t>Social</a:t>
            </a:r>
            <a:r>
              <a:rPr lang="de-DE" sz="1200" b="0" i="0" kern="1200" dirty="0">
                <a:solidFill>
                  <a:schemeClr val="tx1"/>
                </a:solidFill>
                <a:effectLst/>
                <a:latin typeface="+mn-lt"/>
                <a:ea typeface="+mn-ea"/>
                <a:cs typeface="+mn-cs"/>
              </a:rPr>
              <a:t> Media Prisma zeigt die Landschaft der </a:t>
            </a:r>
            <a:r>
              <a:rPr lang="de-DE" sz="1200" b="0" i="0" kern="1200" dirty="0" err="1">
                <a:solidFill>
                  <a:schemeClr val="tx1"/>
                </a:solidFill>
                <a:effectLst/>
                <a:latin typeface="+mn-lt"/>
                <a:ea typeface="+mn-ea"/>
                <a:cs typeface="+mn-cs"/>
              </a:rPr>
              <a:t>Social</a:t>
            </a:r>
            <a:r>
              <a:rPr lang="de-DE" sz="1200" b="0" i="0" kern="1200" dirty="0">
                <a:solidFill>
                  <a:schemeClr val="tx1"/>
                </a:solidFill>
                <a:effectLst/>
                <a:latin typeface="+mn-lt"/>
                <a:ea typeface="+mn-ea"/>
                <a:cs typeface="+mn-cs"/>
              </a:rPr>
              <a:t> Media mit allen relevanten Kanälen und gilt nun seit Jahren als der Qualitätsstandard für die relevantesten </a:t>
            </a:r>
            <a:r>
              <a:rPr lang="de-DE" sz="1200" b="0" i="0" kern="1200" dirty="0" err="1">
                <a:solidFill>
                  <a:schemeClr val="tx1"/>
                </a:solidFill>
                <a:effectLst/>
                <a:latin typeface="+mn-lt"/>
                <a:ea typeface="+mn-ea"/>
                <a:cs typeface="+mn-cs"/>
              </a:rPr>
              <a:t>Social</a:t>
            </a:r>
            <a:r>
              <a:rPr lang="de-DE" sz="1200" b="0" i="0" kern="1200" dirty="0">
                <a:solidFill>
                  <a:schemeClr val="tx1"/>
                </a:solidFill>
                <a:effectLst/>
                <a:latin typeface="+mn-lt"/>
                <a:ea typeface="+mn-ea"/>
                <a:cs typeface="+mn-cs"/>
              </a:rPr>
              <a:t> Media Plattformen, Tools und Anbieter. </a:t>
            </a:r>
          </a:p>
          <a:p>
            <a:pPr fontAlgn="base"/>
            <a:endParaRPr lang="de-DE" sz="1200" b="0" i="0" kern="1200" dirty="0">
              <a:solidFill>
                <a:schemeClr val="tx1"/>
              </a:solidFill>
              <a:effectLst/>
              <a:latin typeface="+mn-lt"/>
              <a:ea typeface="+mn-ea"/>
              <a:cs typeface="+mn-cs"/>
            </a:endParaRPr>
          </a:p>
          <a:p>
            <a:pPr fontAlgn="base"/>
            <a:r>
              <a:rPr lang="de-DE" sz="1200" b="0" i="0" kern="1200" dirty="0">
                <a:solidFill>
                  <a:schemeClr val="tx1"/>
                </a:solidFill>
                <a:effectLst/>
                <a:latin typeface="+mn-lt"/>
                <a:ea typeface="+mn-ea"/>
                <a:cs typeface="+mn-cs"/>
              </a:rPr>
              <a:t>So werden insgesamt 261 Anbieter in 25 Kategorien aufgelistet. </a:t>
            </a:r>
          </a:p>
          <a:p>
            <a:pPr fontAlgn="base"/>
            <a:endParaRPr lang="de-DE" sz="1200" b="0" i="0" kern="1200" dirty="0">
              <a:solidFill>
                <a:schemeClr val="tx1"/>
              </a:solidFill>
              <a:effectLst/>
              <a:latin typeface="+mn-lt"/>
              <a:ea typeface="+mn-ea"/>
              <a:cs typeface="+mn-cs"/>
            </a:endParaRPr>
          </a:p>
          <a:p>
            <a:pPr fontAlgn="base"/>
            <a:r>
              <a:rPr lang="de-DE" sz="1200" b="0" i="0" kern="1200" dirty="0">
                <a:solidFill>
                  <a:schemeClr val="tx1"/>
                </a:solidFill>
                <a:effectLst/>
                <a:latin typeface="+mn-lt"/>
                <a:ea typeface="+mn-ea"/>
                <a:cs typeface="+mn-cs"/>
              </a:rPr>
              <a:t>Es ist gar nicht so leicht, sich selbst darin wiederzufinden. </a:t>
            </a:r>
          </a:p>
          <a:p>
            <a:pPr fontAlgn="base"/>
            <a:endParaRPr lang="de-DE" sz="1200" b="0" i="0" kern="1200" dirty="0">
              <a:solidFill>
                <a:schemeClr val="tx1"/>
              </a:solidFill>
              <a:effectLst/>
              <a:latin typeface="+mn-lt"/>
              <a:ea typeface="+mn-ea"/>
              <a:cs typeface="+mn-cs"/>
            </a:endParaRPr>
          </a:p>
          <a:p>
            <a:pPr fontAlgn="base"/>
            <a:r>
              <a:rPr lang="de-DE" sz="1200" b="0" i="0" kern="1200" dirty="0">
                <a:solidFill>
                  <a:schemeClr val="tx1"/>
                </a:solidFill>
                <a:effectLst/>
                <a:latin typeface="+mn-lt"/>
                <a:ea typeface="+mn-ea"/>
                <a:cs typeface="+mn-cs"/>
              </a:rPr>
              <a:t>Für</a:t>
            </a:r>
            <a:r>
              <a:rPr lang="de-DE" sz="1200" b="0" i="0" kern="1200" baseline="0" dirty="0">
                <a:solidFill>
                  <a:schemeClr val="tx1"/>
                </a:solidFill>
                <a:effectLst/>
                <a:latin typeface="+mn-lt"/>
                <a:ea typeface="+mn-ea"/>
                <a:cs typeface="+mn-cs"/>
              </a:rPr>
              <a:t> die Menschen besteht die Gefahr, den Überblick zu verlieren im Dschungel der Möglichkeiten, aber: </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C54C3FF8-D1D8-454D-8E2A-9279592A1B4C}" type="slidenum">
              <a:rPr lang="de-DE" smtClean="0"/>
              <a:t>20</a:t>
            </a:fld>
            <a:endParaRPr lang="de-DE"/>
          </a:p>
        </p:txBody>
      </p:sp>
    </p:spTree>
    <p:extLst>
      <p:ext uri="{BB962C8B-B14F-4D97-AF65-F5344CB8AC3E}">
        <p14:creationId xmlns:p14="http://schemas.microsoft.com/office/powerpoint/2010/main" val="3108780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kern="1200" dirty="0">
                <a:solidFill>
                  <a:schemeClr val="tx1"/>
                </a:solidFill>
                <a:effectLst/>
                <a:latin typeface="+mn-lt"/>
                <a:ea typeface="+mn-ea"/>
                <a:cs typeface="+mn-cs"/>
              </a:rPr>
              <a:t>Das </a:t>
            </a:r>
            <a:r>
              <a:rPr lang="de-DE" sz="1200" b="0" i="0" kern="1200" dirty="0" err="1">
                <a:solidFill>
                  <a:schemeClr val="tx1"/>
                </a:solidFill>
                <a:effectLst/>
                <a:latin typeface="+mn-lt"/>
                <a:ea typeface="+mn-ea"/>
                <a:cs typeface="+mn-cs"/>
              </a:rPr>
              <a:t>Social</a:t>
            </a:r>
            <a:r>
              <a:rPr lang="de-DE" sz="1200" b="0" i="0" kern="1200" dirty="0">
                <a:solidFill>
                  <a:schemeClr val="tx1"/>
                </a:solidFill>
                <a:effectLst/>
                <a:latin typeface="+mn-lt"/>
                <a:ea typeface="+mn-ea"/>
                <a:cs typeface="+mn-cs"/>
              </a:rPr>
              <a:t> Media Prisma zeigt die Landschaft der </a:t>
            </a:r>
            <a:r>
              <a:rPr lang="de-DE" sz="1200" b="0" i="0" kern="1200" dirty="0" err="1">
                <a:solidFill>
                  <a:schemeClr val="tx1"/>
                </a:solidFill>
                <a:effectLst/>
                <a:latin typeface="+mn-lt"/>
                <a:ea typeface="+mn-ea"/>
                <a:cs typeface="+mn-cs"/>
              </a:rPr>
              <a:t>Social</a:t>
            </a:r>
            <a:r>
              <a:rPr lang="de-DE" sz="1200" b="0" i="0" kern="1200" dirty="0">
                <a:solidFill>
                  <a:schemeClr val="tx1"/>
                </a:solidFill>
                <a:effectLst/>
                <a:latin typeface="+mn-lt"/>
                <a:ea typeface="+mn-ea"/>
                <a:cs typeface="+mn-cs"/>
              </a:rPr>
              <a:t> Media mit allen relevanten Kanälen und gilt nun seit Jahren als der Qualitätsstandard für die relevantesten </a:t>
            </a:r>
            <a:r>
              <a:rPr lang="de-DE" sz="1200" b="0" i="0" kern="1200" dirty="0" err="1">
                <a:solidFill>
                  <a:schemeClr val="tx1"/>
                </a:solidFill>
                <a:effectLst/>
                <a:latin typeface="+mn-lt"/>
                <a:ea typeface="+mn-ea"/>
                <a:cs typeface="+mn-cs"/>
              </a:rPr>
              <a:t>Social</a:t>
            </a:r>
            <a:r>
              <a:rPr lang="de-DE" sz="1200" b="0" i="0" kern="1200" dirty="0">
                <a:solidFill>
                  <a:schemeClr val="tx1"/>
                </a:solidFill>
                <a:effectLst/>
                <a:latin typeface="+mn-lt"/>
                <a:ea typeface="+mn-ea"/>
                <a:cs typeface="+mn-cs"/>
              </a:rPr>
              <a:t> Media Plattformen, Tools und Anbieter. </a:t>
            </a:r>
          </a:p>
          <a:p>
            <a:pPr fontAlgn="base"/>
            <a:endParaRPr lang="de-DE" sz="1200" b="0" i="0" kern="1200" dirty="0">
              <a:solidFill>
                <a:schemeClr val="tx1"/>
              </a:solidFill>
              <a:effectLst/>
              <a:latin typeface="+mn-lt"/>
              <a:ea typeface="+mn-ea"/>
              <a:cs typeface="+mn-cs"/>
            </a:endParaRPr>
          </a:p>
          <a:p>
            <a:pPr fontAlgn="base"/>
            <a:r>
              <a:rPr lang="de-DE" sz="1200" b="0" i="0" kern="1200" dirty="0">
                <a:solidFill>
                  <a:schemeClr val="tx1"/>
                </a:solidFill>
                <a:effectLst/>
                <a:latin typeface="+mn-lt"/>
                <a:ea typeface="+mn-ea"/>
                <a:cs typeface="+mn-cs"/>
              </a:rPr>
              <a:t>So werden insgesamt 261 Anbieter in 25 Kategorien aufgelistet. </a:t>
            </a:r>
          </a:p>
          <a:p>
            <a:pPr fontAlgn="base"/>
            <a:endParaRPr lang="de-DE" sz="1200" b="0" i="0" kern="1200" dirty="0">
              <a:solidFill>
                <a:schemeClr val="tx1"/>
              </a:solidFill>
              <a:effectLst/>
              <a:latin typeface="+mn-lt"/>
              <a:ea typeface="+mn-ea"/>
              <a:cs typeface="+mn-cs"/>
            </a:endParaRPr>
          </a:p>
          <a:p>
            <a:pPr fontAlgn="base"/>
            <a:r>
              <a:rPr lang="de-DE" sz="1200" b="0" i="0" kern="1200" dirty="0">
                <a:solidFill>
                  <a:schemeClr val="tx1"/>
                </a:solidFill>
                <a:effectLst/>
                <a:latin typeface="+mn-lt"/>
                <a:ea typeface="+mn-ea"/>
                <a:cs typeface="+mn-cs"/>
              </a:rPr>
              <a:t>Es ist gar nicht so leicht, sich selbst darin wiederzufinden. </a:t>
            </a:r>
          </a:p>
          <a:p>
            <a:pPr fontAlgn="base"/>
            <a:endParaRPr lang="de-DE" sz="1200" b="0" i="0" kern="1200" dirty="0">
              <a:solidFill>
                <a:schemeClr val="tx1"/>
              </a:solidFill>
              <a:effectLst/>
              <a:latin typeface="+mn-lt"/>
              <a:ea typeface="+mn-ea"/>
              <a:cs typeface="+mn-cs"/>
            </a:endParaRPr>
          </a:p>
          <a:p>
            <a:pPr fontAlgn="base"/>
            <a:r>
              <a:rPr lang="de-DE" sz="1200" b="0" i="0" kern="1200" dirty="0">
                <a:solidFill>
                  <a:schemeClr val="tx1"/>
                </a:solidFill>
                <a:effectLst/>
                <a:latin typeface="+mn-lt"/>
                <a:ea typeface="+mn-ea"/>
                <a:cs typeface="+mn-cs"/>
              </a:rPr>
              <a:t>Für</a:t>
            </a:r>
            <a:r>
              <a:rPr lang="de-DE" sz="1200" b="0" i="0" kern="1200" baseline="0" dirty="0">
                <a:solidFill>
                  <a:schemeClr val="tx1"/>
                </a:solidFill>
                <a:effectLst/>
                <a:latin typeface="+mn-lt"/>
                <a:ea typeface="+mn-ea"/>
                <a:cs typeface="+mn-cs"/>
              </a:rPr>
              <a:t> die Menschen besteht die Gefahr, den Überblick zu verlieren im Dschungel der Möglichkeiten, aber: </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C54C3FF8-D1D8-454D-8E2A-9279592A1B4C}" type="slidenum">
              <a:rPr lang="de-DE" smtClean="0"/>
              <a:t>21</a:t>
            </a:fld>
            <a:endParaRPr lang="de-DE"/>
          </a:p>
        </p:txBody>
      </p:sp>
    </p:spTree>
    <p:extLst>
      <p:ext uri="{BB962C8B-B14F-4D97-AF65-F5344CB8AC3E}">
        <p14:creationId xmlns:p14="http://schemas.microsoft.com/office/powerpoint/2010/main" val="365748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54C3FF8-D1D8-454D-8E2A-9279592A1B4C}" type="slidenum">
              <a:rPr lang="de-DE" smtClean="0"/>
              <a:t>26</a:t>
            </a:fld>
            <a:endParaRPr lang="de-DE"/>
          </a:p>
        </p:txBody>
      </p:sp>
    </p:spTree>
    <p:extLst>
      <p:ext uri="{BB962C8B-B14F-4D97-AF65-F5344CB8AC3E}">
        <p14:creationId xmlns:p14="http://schemas.microsoft.com/office/powerpoint/2010/main" val="3440107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Für die Praxis braucht Digitales Engagement: </a:t>
            </a:r>
          </a:p>
          <a:p>
            <a:pPr marL="285750" indent="-285750">
              <a:buFont typeface="Arial" panose="020B0604020202020204" pitchFamily="34" charset="0"/>
              <a:buChar char="•"/>
            </a:pPr>
            <a:r>
              <a:rPr lang="de-DE" dirty="0"/>
              <a:t>Kompetenzen: </a:t>
            </a:r>
          </a:p>
          <a:p>
            <a:pPr marL="742950" lvl="1" indent="-285750">
              <a:buFont typeface="Arial" panose="020B0604020202020204" pitchFamily="34" charset="0"/>
              <a:buChar char="•"/>
            </a:pPr>
            <a:r>
              <a:rPr lang="de-DE" dirty="0"/>
              <a:t>die Haupt- und Ehrenamtlichen müssen über ausreichende </a:t>
            </a:r>
            <a:br>
              <a:rPr lang="de-DE" dirty="0"/>
            </a:br>
            <a:r>
              <a:rPr lang="de-DE" dirty="0"/>
              <a:t>Kenntnisse und Hardware verfügen. </a:t>
            </a:r>
          </a:p>
          <a:p>
            <a:pPr marL="285750" indent="-285750">
              <a:buFont typeface="Arial" panose="020B0604020202020204" pitchFamily="34" charset="0"/>
              <a:buChar char="•"/>
            </a:pPr>
            <a:r>
              <a:rPr lang="de-DE" dirty="0"/>
              <a:t>personelle und technische Ressourcen: </a:t>
            </a:r>
          </a:p>
          <a:p>
            <a:pPr marL="742950" lvl="1" indent="-285750">
              <a:buFont typeface="Arial" panose="020B0604020202020204" pitchFamily="34" charset="0"/>
              <a:buChar char="•"/>
            </a:pPr>
            <a:r>
              <a:rPr lang="de-DE" dirty="0"/>
              <a:t>digitale Werkzeuge zu nutzen, </a:t>
            </a:r>
            <a:br>
              <a:rPr lang="de-DE" dirty="0"/>
            </a:br>
            <a:r>
              <a:rPr lang="de-DE" dirty="0"/>
              <a:t>bedeutet Aufwand – dieser ist möglicherweise höher als der Nutzen, der entsteht, </a:t>
            </a:r>
            <a:br>
              <a:rPr lang="de-DE" dirty="0"/>
            </a:br>
            <a:r>
              <a:rPr lang="de-DE" dirty="0"/>
              <a:t>insbesondere zu Beginn kann dies eine Hürde sein. </a:t>
            </a:r>
          </a:p>
          <a:p>
            <a:pPr marL="285750" indent="-285750">
              <a:buFont typeface="Arial" panose="020B0604020202020204" pitchFamily="34" charset="0"/>
              <a:buChar char="•"/>
            </a:pPr>
            <a:r>
              <a:rPr lang="de-DE" dirty="0"/>
              <a:t>strategisch durchdachte Nutzung digitaler Werkzeuge: </a:t>
            </a:r>
          </a:p>
          <a:p>
            <a:pPr marL="742950" lvl="1" indent="-285750">
              <a:buFont typeface="Arial" panose="020B0604020202020204" pitchFamily="34" charset="0"/>
              <a:buChar char="•"/>
            </a:pPr>
            <a:r>
              <a:rPr lang="de-DE" dirty="0"/>
              <a:t>es besteht die Gefahr, </a:t>
            </a:r>
            <a:br>
              <a:rPr lang="de-DE" dirty="0"/>
            </a:br>
            <a:r>
              <a:rPr lang="de-DE" dirty="0"/>
              <a:t>dass Mehrarbeit oder sogar doppelter Aufwand entsteht, wenn Angebote </a:t>
            </a:r>
            <a:br>
              <a:rPr lang="de-DE" dirty="0"/>
            </a:br>
            <a:r>
              <a:rPr lang="de-DE" dirty="0"/>
              <a:t>auf einmal analog und digital erarbeitet werden müssen, bspw. wenn </a:t>
            </a:r>
            <a:br>
              <a:rPr lang="de-DE" dirty="0"/>
            </a:br>
            <a:r>
              <a:rPr lang="de-DE" dirty="0"/>
              <a:t>Kommunikation nicht komplett digitalisiert wird, sondern auch noch analog erfolgt. </a:t>
            </a:r>
          </a:p>
          <a:p>
            <a:pPr marL="742950" lvl="1"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Vielfältige Beteiligungsmöglichkeiten / </a:t>
            </a:r>
          </a:p>
          <a:p>
            <a:pPr marL="742950" lvl="1" indent="-285750">
              <a:buFont typeface="Arial" panose="020B0604020202020204" pitchFamily="34" charset="0"/>
              <a:buChar char="•"/>
            </a:pPr>
            <a:r>
              <a:rPr lang="de-DE" dirty="0"/>
              <a:t>Mitmachen lassen </a:t>
            </a:r>
          </a:p>
          <a:p>
            <a:pPr marL="742950" lvl="1"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Weiterbildungsangebote: </a:t>
            </a:r>
          </a:p>
          <a:p>
            <a:pPr marL="742950" lvl="1" indent="-285750">
              <a:buFont typeface="Arial" panose="020B0604020202020204" pitchFamily="34" charset="0"/>
              <a:buChar char="•"/>
            </a:pPr>
            <a:r>
              <a:rPr lang="de-DE" dirty="0"/>
              <a:t>potenzielle Engagierte, die die erforderlichen technischen Kompetenzen </a:t>
            </a:r>
            <a:br>
              <a:rPr lang="de-DE" dirty="0"/>
            </a:br>
            <a:r>
              <a:rPr lang="de-DE" dirty="0"/>
              <a:t>nicht mitbringen, aber eigentlich gern aktiv wären, sollten auf keinen Fall </a:t>
            </a:r>
            <a:br>
              <a:rPr lang="de-DE" dirty="0"/>
            </a:br>
            <a:r>
              <a:rPr lang="de-DE" dirty="0"/>
              <a:t>ausgeschlossen werden. Hier sind vielfältige Beteiligungsmöglichkeiten ebenso </a:t>
            </a:r>
            <a:br>
              <a:rPr lang="de-DE" dirty="0"/>
            </a:br>
            <a:r>
              <a:rPr lang="de-DE" dirty="0"/>
              <a:t>gefragt, wie Angebote zur Kompetenzbildung.</a:t>
            </a:r>
          </a:p>
          <a:p>
            <a:endParaRPr lang="de-DE" dirty="0"/>
          </a:p>
          <a:p>
            <a:r>
              <a:rPr lang="de-DE" dirty="0"/>
              <a:t>- Offenheit gegenüber den sich abspielenden Entwicklungen</a:t>
            </a:r>
          </a:p>
          <a:p>
            <a:endParaRPr lang="de-DE" dirty="0"/>
          </a:p>
          <a:p>
            <a:endParaRPr lang="de-DE" dirty="0"/>
          </a:p>
        </p:txBody>
      </p:sp>
      <p:sp>
        <p:nvSpPr>
          <p:cNvPr id="4" name="Foliennummernplatzhalter 3"/>
          <p:cNvSpPr>
            <a:spLocks noGrp="1"/>
          </p:cNvSpPr>
          <p:nvPr>
            <p:ph type="sldNum" sz="quarter" idx="10"/>
          </p:nvPr>
        </p:nvSpPr>
        <p:spPr/>
        <p:txBody>
          <a:bodyPr/>
          <a:lstStyle/>
          <a:p>
            <a:fld id="{C54C3FF8-D1D8-454D-8E2A-9279592A1B4C}" type="slidenum">
              <a:rPr lang="de-DE" smtClean="0"/>
              <a:t>31</a:t>
            </a:fld>
            <a:endParaRPr lang="de-DE"/>
          </a:p>
        </p:txBody>
      </p:sp>
    </p:spTree>
    <p:extLst>
      <p:ext uri="{BB962C8B-B14F-4D97-AF65-F5344CB8AC3E}">
        <p14:creationId xmlns:p14="http://schemas.microsoft.com/office/powerpoint/2010/main" val="1533792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kern="1200" dirty="0">
                <a:solidFill>
                  <a:schemeClr val="tx1"/>
                </a:solidFill>
                <a:effectLst/>
                <a:latin typeface="+mn-lt"/>
                <a:ea typeface="+mn-ea"/>
                <a:cs typeface="+mn-cs"/>
              </a:rPr>
              <a:t>Das </a:t>
            </a:r>
            <a:r>
              <a:rPr lang="de-DE" sz="1200" b="0" i="0" kern="1200" dirty="0" err="1">
                <a:solidFill>
                  <a:schemeClr val="tx1"/>
                </a:solidFill>
                <a:effectLst/>
                <a:latin typeface="+mn-lt"/>
                <a:ea typeface="+mn-ea"/>
                <a:cs typeface="+mn-cs"/>
              </a:rPr>
              <a:t>Social</a:t>
            </a:r>
            <a:r>
              <a:rPr lang="de-DE" sz="1200" b="0" i="0" kern="1200" dirty="0">
                <a:solidFill>
                  <a:schemeClr val="tx1"/>
                </a:solidFill>
                <a:effectLst/>
                <a:latin typeface="+mn-lt"/>
                <a:ea typeface="+mn-ea"/>
                <a:cs typeface="+mn-cs"/>
              </a:rPr>
              <a:t> Media Prisma zeigt die Landschaft der </a:t>
            </a:r>
            <a:r>
              <a:rPr lang="de-DE" sz="1200" b="0" i="0" kern="1200" dirty="0" err="1">
                <a:solidFill>
                  <a:schemeClr val="tx1"/>
                </a:solidFill>
                <a:effectLst/>
                <a:latin typeface="+mn-lt"/>
                <a:ea typeface="+mn-ea"/>
                <a:cs typeface="+mn-cs"/>
              </a:rPr>
              <a:t>Social</a:t>
            </a:r>
            <a:r>
              <a:rPr lang="de-DE" sz="1200" b="0" i="0" kern="1200" dirty="0">
                <a:solidFill>
                  <a:schemeClr val="tx1"/>
                </a:solidFill>
                <a:effectLst/>
                <a:latin typeface="+mn-lt"/>
                <a:ea typeface="+mn-ea"/>
                <a:cs typeface="+mn-cs"/>
              </a:rPr>
              <a:t> Media mit allen relevanten Kanälen und gilt nun seit Jahren als der Qualitätsstandard für die relevantesten </a:t>
            </a:r>
            <a:r>
              <a:rPr lang="de-DE" sz="1200" b="0" i="0" kern="1200" dirty="0" err="1">
                <a:solidFill>
                  <a:schemeClr val="tx1"/>
                </a:solidFill>
                <a:effectLst/>
                <a:latin typeface="+mn-lt"/>
                <a:ea typeface="+mn-ea"/>
                <a:cs typeface="+mn-cs"/>
              </a:rPr>
              <a:t>Social</a:t>
            </a:r>
            <a:r>
              <a:rPr lang="de-DE" sz="1200" b="0" i="0" kern="1200" dirty="0">
                <a:solidFill>
                  <a:schemeClr val="tx1"/>
                </a:solidFill>
                <a:effectLst/>
                <a:latin typeface="+mn-lt"/>
                <a:ea typeface="+mn-ea"/>
                <a:cs typeface="+mn-cs"/>
              </a:rPr>
              <a:t> Media Plattformen, Tools und Anbieter. </a:t>
            </a:r>
          </a:p>
          <a:p>
            <a:pPr fontAlgn="base"/>
            <a:endParaRPr lang="de-DE" sz="1200" b="0" i="0" kern="1200" dirty="0">
              <a:solidFill>
                <a:schemeClr val="tx1"/>
              </a:solidFill>
              <a:effectLst/>
              <a:latin typeface="+mn-lt"/>
              <a:ea typeface="+mn-ea"/>
              <a:cs typeface="+mn-cs"/>
            </a:endParaRPr>
          </a:p>
          <a:p>
            <a:pPr fontAlgn="base"/>
            <a:r>
              <a:rPr lang="de-DE" sz="1200" b="0" i="0" kern="1200" dirty="0">
                <a:solidFill>
                  <a:schemeClr val="tx1"/>
                </a:solidFill>
                <a:effectLst/>
                <a:latin typeface="+mn-lt"/>
                <a:ea typeface="+mn-ea"/>
                <a:cs typeface="+mn-cs"/>
              </a:rPr>
              <a:t>So werden insgesamt 261 Anbieter in 25 Kategorien aufgelistet. </a:t>
            </a:r>
          </a:p>
          <a:p>
            <a:pPr fontAlgn="base"/>
            <a:endParaRPr lang="de-DE" sz="1200" b="0" i="0" kern="1200" dirty="0">
              <a:solidFill>
                <a:schemeClr val="tx1"/>
              </a:solidFill>
              <a:effectLst/>
              <a:latin typeface="+mn-lt"/>
              <a:ea typeface="+mn-ea"/>
              <a:cs typeface="+mn-cs"/>
            </a:endParaRPr>
          </a:p>
          <a:p>
            <a:pPr fontAlgn="base"/>
            <a:r>
              <a:rPr lang="de-DE" sz="1200" b="0" i="0" kern="1200" dirty="0">
                <a:solidFill>
                  <a:schemeClr val="tx1"/>
                </a:solidFill>
                <a:effectLst/>
                <a:latin typeface="+mn-lt"/>
                <a:ea typeface="+mn-ea"/>
                <a:cs typeface="+mn-cs"/>
              </a:rPr>
              <a:t>Es ist gar nicht so leicht, sich selbst darin wiederzufinden. </a:t>
            </a:r>
          </a:p>
          <a:p>
            <a:pPr fontAlgn="base"/>
            <a:endParaRPr lang="de-DE" sz="1200" b="0" i="0" kern="1200" dirty="0">
              <a:solidFill>
                <a:schemeClr val="tx1"/>
              </a:solidFill>
              <a:effectLst/>
              <a:latin typeface="+mn-lt"/>
              <a:ea typeface="+mn-ea"/>
              <a:cs typeface="+mn-cs"/>
            </a:endParaRPr>
          </a:p>
          <a:p>
            <a:pPr fontAlgn="base"/>
            <a:r>
              <a:rPr lang="de-DE" sz="1200" b="0" i="0" kern="1200" dirty="0">
                <a:solidFill>
                  <a:schemeClr val="tx1"/>
                </a:solidFill>
                <a:effectLst/>
                <a:latin typeface="+mn-lt"/>
                <a:ea typeface="+mn-ea"/>
                <a:cs typeface="+mn-cs"/>
              </a:rPr>
              <a:t>Für</a:t>
            </a:r>
            <a:r>
              <a:rPr lang="de-DE" sz="1200" b="0" i="0" kern="1200" baseline="0" dirty="0">
                <a:solidFill>
                  <a:schemeClr val="tx1"/>
                </a:solidFill>
                <a:effectLst/>
                <a:latin typeface="+mn-lt"/>
                <a:ea typeface="+mn-ea"/>
                <a:cs typeface="+mn-cs"/>
              </a:rPr>
              <a:t> die Menschen besteht die Gefahr, den Überblick zu verlieren im Dschungel der Möglichkeiten, aber: </a:t>
            </a:r>
            <a:endParaRPr lang="de-DE" sz="1200" b="0" i="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C54C3FF8-D1D8-454D-8E2A-9279592A1B4C}" type="slidenum">
              <a:rPr lang="de-DE" smtClean="0"/>
              <a:t>32</a:t>
            </a:fld>
            <a:endParaRPr lang="de-DE"/>
          </a:p>
        </p:txBody>
      </p:sp>
    </p:spTree>
    <p:extLst>
      <p:ext uri="{BB962C8B-B14F-4D97-AF65-F5344CB8AC3E}">
        <p14:creationId xmlns:p14="http://schemas.microsoft.com/office/powerpoint/2010/main" val="2226238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54C3FF8-D1D8-454D-8E2A-9279592A1B4C}" type="slidenum">
              <a:rPr lang="de-DE" smtClean="0"/>
              <a:t>34</a:t>
            </a:fld>
            <a:endParaRPr lang="de-DE"/>
          </a:p>
        </p:txBody>
      </p:sp>
    </p:spTree>
    <p:extLst>
      <p:ext uri="{BB962C8B-B14F-4D97-AF65-F5344CB8AC3E}">
        <p14:creationId xmlns:p14="http://schemas.microsoft.com/office/powerpoint/2010/main" val="1104356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Mein Name ist Hendrik Epe und ich beschäftige mich </a:t>
            </a:r>
            <a:r>
              <a:rPr lang="de-DE" b="1" dirty="0"/>
              <a:t>spätestens seit dem Start meines</a:t>
            </a:r>
            <a:r>
              <a:rPr lang="de-DE" b="1" baseline="0" dirty="0"/>
              <a:t> Blogs</a:t>
            </a:r>
            <a:r>
              <a:rPr lang="de-DE" baseline="0" dirty="0"/>
              <a:t>, den Sie unter </a:t>
            </a:r>
            <a:r>
              <a:rPr lang="de-DE" baseline="0" dirty="0" err="1"/>
              <a:t>www.ideequadrat.org</a:t>
            </a:r>
            <a:r>
              <a:rPr lang="de-DE" baseline="0" dirty="0"/>
              <a:t> finden können, </a:t>
            </a:r>
            <a:r>
              <a:rPr lang="de-DE" dirty="0"/>
              <a:t>intensiv mit der Fragestellung, wie sich Organisationen der Sozialwirtschaft auf die Zukunft einstellen können. </a:t>
            </a:r>
          </a:p>
          <a:p>
            <a:endParaRPr lang="de-DE" dirty="0"/>
          </a:p>
          <a:p>
            <a:r>
              <a:rPr lang="de-DE" dirty="0"/>
              <a:t>Und zu dieser Zukunft gehört eben auch die Frage, welche Auswirkungen die Digitale Transformation auf die Organisationen der Sozialwirtschaft</a:t>
            </a:r>
            <a:r>
              <a:rPr lang="de-DE" baseline="0" dirty="0"/>
              <a:t> haben wird. </a:t>
            </a:r>
            <a:endParaRPr lang="de-DE" dirty="0"/>
          </a:p>
          <a:p>
            <a:endParaRPr lang="de-DE" dirty="0"/>
          </a:p>
          <a:p>
            <a:r>
              <a:rPr lang="de-DE" dirty="0"/>
              <a:t>Neben dem Blog habe ich eine Familie mit drei Kindern und arbeite hauptberuflich als Forschungskoordinator und Projektmanager an der Katholischen Hochschule in Freiburg.  </a:t>
            </a:r>
          </a:p>
          <a:p>
            <a:br>
              <a:rPr lang="de-DE" dirty="0"/>
            </a:br>
            <a:r>
              <a:rPr lang="de-DE" dirty="0"/>
              <a:t>Ein in Zusammenhang mit dem Blick in die Zukunft relevantes Thema sind dabei natürlich auch Digitalisierung.  </a:t>
            </a:r>
          </a:p>
        </p:txBody>
      </p:sp>
      <p:sp>
        <p:nvSpPr>
          <p:cNvPr id="4" name="Foliennummernplatzhalter 3"/>
          <p:cNvSpPr>
            <a:spLocks noGrp="1"/>
          </p:cNvSpPr>
          <p:nvPr>
            <p:ph type="sldNum" sz="quarter" idx="10"/>
          </p:nvPr>
        </p:nvSpPr>
        <p:spPr/>
        <p:txBody>
          <a:bodyPr/>
          <a:lstStyle/>
          <a:p>
            <a:fld id="{C54C3FF8-D1D8-454D-8E2A-9279592A1B4C}" type="slidenum">
              <a:rPr lang="de-DE" smtClean="0"/>
              <a:t>2</a:t>
            </a:fld>
            <a:endParaRPr lang="de-DE"/>
          </a:p>
        </p:txBody>
      </p:sp>
    </p:spTree>
    <p:extLst>
      <p:ext uri="{BB962C8B-B14F-4D97-AF65-F5344CB8AC3E}">
        <p14:creationId xmlns:p14="http://schemas.microsoft.com/office/powerpoint/2010/main" val="2263597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a:t>
            </a:r>
            <a:r>
              <a:rPr lang="de-DE" baseline="0" dirty="0"/>
              <a:t> Programm steht noch der Titel: Digitalisierung in Organisationen der Sozialwirtschaft. Ich will mit Ihnen aber zu Beginn kurz darauf eingehen, warum ich von dem Begriff der Digitalisierung zu der Digitalen Transformation gewechselt bin. </a:t>
            </a:r>
          </a:p>
          <a:p>
            <a:endParaRPr lang="de-DE" baseline="0" dirty="0"/>
          </a:p>
          <a:p>
            <a:r>
              <a:rPr lang="de-DE" baseline="0" dirty="0"/>
              <a:t>Ich will dann mit Ihnen die drei wesentlichen Bereiche anschauen, auf die die digitale Transformation Auswirkungen hat: </a:t>
            </a:r>
          </a:p>
          <a:p>
            <a:endParaRPr lang="de-DE" baseline="0" dirty="0"/>
          </a:p>
          <a:p>
            <a:r>
              <a:rPr lang="de-DE" baseline="0" dirty="0"/>
              <a:t>Die drei Bereiche sind die Menschen, die Organisationen in denen die Menschen Arbeit leisten und die Gemeinwesenarbeit als Arbeitsfeld der Sozialen Arbeit und wesentliche Bezugspunkt des VSKA. </a:t>
            </a:r>
          </a:p>
          <a:p>
            <a:endParaRPr lang="de-DE" baseline="0" dirty="0"/>
          </a:p>
          <a:p>
            <a:r>
              <a:rPr lang="de-DE" baseline="0" dirty="0"/>
              <a:t>In den Bereichen will ich jeweils auf die Auswirkungen der Digitalen </a:t>
            </a:r>
            <a:r>
              <a:rPr lang="de-DE" baseline="0" dirty="0" err="1"/>
              <a:t>transformation</a:t>
            </a:r>
            <a:r>
              <a:rPr lang="de-DE" baseline="0" dirty="0"/>
              <a:t> schauen und gleichzeitig möglichst griffige Handlungsoptionen liefern, wie die digitale Transformation für den Menschen, die Organisationen und die Gemeinwesenarbeit gestaltet werden kann. </a:t>
            </a:r>
          </a:p>
          <a:p>
            <a:endParaRPr lang="de-DE" baseline="0" dirty="0"/>
          </a:p>
          <a:p>
            <a:r>
              <a:rPr lang="de-DE" baseline="0" dirty="0"/>
              <a:t>Abschließend will ich einen ganz kurzen Blick auf meine Vision für die Stadtteilzentren werfen. </a:t>
            </a:r>
          </a:p>
        </p:txBody>
      </p:sp>
      <p:sp>
        <p:nvSpPr>
          <p:cNvPr id="4" name="Foliennummernplatzhalter 3"/>
          <p:cNvSpPr>
            <a:spLocks noGrp="1"/>
          </p:cNvSpPr>
          <p:nvPr>
            <p:ph type="sldNum" sz="quarter" idx="10"/>
          </p:nvPr>
        </p:nvSpPr>
        <p:spPr/>
        <p:txBody>
          <a:bodyPr/>
          <a:lstStyle/>
          <a:p>
            <a:fld id="{C54C3FF8-D1D8-454D-8E2A-9279592A1B4C}" type="slidenum">
              <a:rPr lang="de-DE" smtClean="0"/>
              <a:t>3</a:t>
            </a:fld>
            <a:endParaRPr lang="de-DE"/>
          </a:p>
        </p:txBody>
      </p:sp>
    </p:spTree>
    <p:extLst>
      <p:ext uri="{BB962C8B-B14F-4D97-AF65-F5344CB8AC3E}">
        <p14:creationId xmlns:p14="http://schemas.microsoft.com/office/powerpoint/2010/main" val="1358140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Mir fällt bei vielen Artikel, Fernsehsendungen, Nachrichten</a:t>
            </a:r>
            <a:r>
              <a:rPr lang="de-DE" baseline="0" dirty="0"/>
              <a:t>, Blogs, Politikeraussagen und so weiter kommt es mir so vor, als wäre die digitale Transformation so etwas wie eine Naturgewalt. </a:t>
            </a:r>
          </a:p>
          <a:p>
            <a:endParaRPr lang="de-DE" baseline="0" dirty="0"/>
          </a:p>
          <a:p>
            <a:r>
              <a:rPr lang="de-DE" baseline="0" dirty="0"/>
              <a:t>Wie ein Erdbeben oder ein </a:t>
            </a:r>
            <a:r>
              <a:rPr lang="de-DE" baseline="0" dirty="0" err="1"/>
              <a:t>Hurricane</a:t>
            </a:r>
            <a:r>
              <a:rPr lang="de-DE" baseline="0" dirty="0"/>
              <a:t>, der über uns kommt. </a:t>
            </a:r>
          </a:p>
          <a:p>
            <a:endParaRPr lang="de-DE" baseline="0" dirty="0"/>
          </a:p>
          <a:p>
            <a:r>
              <a:rPr lang="de-DE" baseline="0" dirty="0"/>
              <a:t>Ich will hier vorab festhalten, dass natürlich die Technisierung nicht aufhaltbar ist, die Auswirkungen auf die Menschen, die Organisationen und die Gesellschaft aber gestaltbar sind. </a:t>
            </a:r>
          </a:p>
          <a:p>
            <a:endParaRPr lang="de-DE" baseline="0" dirty="0"/>
          </a:p>
          <a:p>
            <a:r>
              <a:rPr lang="de-DE" baseline="0" dirty="0"/>
              <a:t>Sonst würde ich den Vortrag nicht halten. </a:t>
            </a:r>
            <a:endParaRPr lang="de-DE" dirty="0"/>
          </a:p>
        </p:txBody>
      </p:sp>
      <p:sp>
        <p:nvSpPr>
          <p:cNvPr id="4" name="Foliennummernplatzhalter 3"/>
          <p:cNvSpPr>
            <a:spLocks noGrp="1"/>
          </p:cNvSpPr>
          <p:nvPr>
            <p:ph type="sldNum" sz="quarter" idx="10"/>
          </p:nvPr>
        </p:nvSpPr>
        <p:spPr/>
        <p:txBody>
          <a:bodyPr/>
          <a:lstStyle/>
          <a:p>
            <a:fld id="{C54C3FF8-D1D8-454D-8E2A-9279592A1B4C}" type="slidenum">
              <a:rPr lang="de-DE" smtClean="0"/>
              <a:t>4</a:t>
            </a:fld>
            <a:endParaRPr lang="de-DE"/>
          </a:p>
        </p:txBody>
      </p:sp>
    </p:spTree>
    <p:extLst>
      <p:ext uri="{BB962C8B-B14F-4D97-AF65-F5344CB8AC3E}">
        <p14:creationId xmlns:p14="http://schemas.microsoft.com/office/powerpoint/2010/main" val="1786333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Wasalso</a:t>
            </a:r>
            <a:r>
              <a:rPr lang="de-DE" dirty="0"/>
              <a:t> ist unter der digitalen </a:t>
            </a:r>
            <a:r>
              <a:rPr lang="de-DE" dirty="0" err="1"/>
              <a:t>Transofrmation</a:t>
            </a:r>
            <a:r>
              <a:rPr lang="de-DE" dirty="0"/>
              <a:t> zu verstehen? </a:t>
            </a:r>
          </a:p>
        </p:txBody>
      </p:sp>
      <p:sp>
        <p:nvSpPr>
          <p:cNvPr id="4" name="Foliennummernplatzhalter 3"/>
          <p:cNvSpPr>
            <a:spLocks noGrp="1"/>
          </p:cNvSpPr>
          <p:nvPr>
            <p:ph type="sldNum" sz="quarter" idx="10"/>
          </p:nvPr>
        </p:nvSpPr>
        <p:spPr/>
        <p:txBody>
          <a:bodyPr/>
          <a:lstStyle/>
          <a:p>
            <a:fld id="{C54C3FF8-D1D8-454D-8E2A-9279592A1B4C}" type="slidenum">
              <a:rPr lang="de-DE" smtClean="0"/>
              <a:t>5</a:t>
            </a:fld>
            <a:endParaRPr lang="de-DE"/>
          </a:p>
        </p:txBody>
      </p:sp>
    </p:spTree>
    <p:extLst>
      <p:ext uri="{BB962C8B-B14F-4D97-AF65-F5344CB8AC3E}">
        <p14:creationId xmlns:p14="http://schemas.microsoft.com/office/powerpoint/2010/main" val="261985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ist zunächst der Begriff Digitalisierung zu definieren. </a:t>
            </a:r>
          </a:p>
          <a:p>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de-DE" dirty="0"/>
              <a:t>Und wie Sie hier sehen können,</a:t>
            </a:r>
            <a:r>
              <a:rPr lang="de-DE" baseline="0" dirty="0"/>
              <a:t> fokussiert die Digitalisierung auf die Überführung </a:t>
            </a:r>
            <a:r>
              <a:rPr lang="de-DE" dirty="0"/>
              <a:t>analoger Größen in diskrete (abgestufte) Werte, zu dem Zweck, sie elektronisch zu speichern oder zu verarbeiten. Das Endprodukt oder Ergebnis der Digitalisierung wird mitunter als </a:t>
            </a:r>
            <a:r>
              <a:rPr lang="de-DE" b="1" dirty="0" err="1"/>
              <a:t>Digitalisat</a:t>
            </a:r>
            <a:r>
              <a:rPr lang="de-DE" dirty="0"/>
              <a:t> bezeichnet. </a:t>
            </a:r>
          </a:p>
          <a:p>
            <a:endParaRPr lang="de-DE" dirty="0"/>
          </a:p>
          <a:p>
            <a:endParaRPr lang="de-DE" dirty="0"/>
          </a:p>
          <a:p>
            <a:r>
              <a:rPr lang="de-DE" dirty="0"/>
              <a:t>Das kennt jeder von den Schallplatten, deren Musik dann auf </a:t>
            </a:r>
            <a:r>
              <a:rPr lang="de-DE" dirty="0" err="1"/>
              <a:t>Kasetten</a:t>
            </a:r>
            <a:r>
              <a:rPr lang="de-DE" dirty="0"/>
              <a:t>,</a:t>
            </a:r>
            <a:r>
              <a:rPr lang="de-DE" baseline="0" dirty="0"/>
              <a:t> dann auf </a:t>
            </a:r>
            <a:r>
              <a:rPr lang="de-DE" baseline="0" dirty="0" err="1"/>
              <a:t>CD‘s</a:t>
            </a:r>
            <a:r>
              <a:rPr lang="de-DE" baseline="0" dirty="0"/>
              <a:t> und schließlich als MP3-Dateien abgespeichert werden, die aktuell sogar komplett ohne Download „</a:t>
            </a:r>
            <a:r>
              <a:rPr lang="de-DE" baseline="0" dirty="0" err="1"/>
              <a:t>getreamt</a:t>
            </a:r>
            <a:r>
              <a:rPr lang="de-DE" baseline="0" dirty="0"/>
              <a:t>“ werden können. Man muss das „</a:t>
            </a:r>
            <a:r>
              <a:rPr lang="de-DE" baseline="0" dirty="0" err="1"/>
              <a:t>digitalisat</a:t>
            </a:r>
            <a:r>
              <a:rPr lang="de-DE" baseline="0" dirty="0"/>
              <a:t>“ also noch nicht mal mehr besitzen. </a:t>
            </a:r>
          </a:p>
          <a:p>
            <a:endParaRPr lang="de-DE" baseline="0" dirty="0"/>
          </a:p>
          <a:p>
            <a:r>
              <a:rPr lang="de-DE" baseline="0" dirty="0"/>
              <a:t>Digitalisierung greift in diesem Verständnis aber zu kurz, da es mir  zumindest nicht einfach darum geht, zu überlegen, wie analoge Prozesse und Kommunikation jetzt zu einem </a:t>
            </a:r>
            <a:r>
              <a:rPr lang="de-DE" baseline="0" dirty="0" err="1"/>
              <a:t>Digitalisat</a:t>
            </a:r>
            <a:r>
              <a:rPr lang="de-DE" baseline="0" dirty="0"/>
              <a:t> werden kann. </a:t>
            </a:r>
          </a:p>
        </p:txBody>
      </p:sp>
      <p:sp>
        <p:nvSpPr>
          <p:cNvPr id="4" name="Foliennummernplatzhalter 3"/>
          <p:cNvSpPr>
            <a:spLocks noGrp="1"/>
          </p:cNvSpPr>
          <p:nvPr>
            <p:ph type="sldNum" sz="quarter" idx="10"/>
          </p:nvPr>
        </p:nvSpPr>
        <p:spPr/>
        <p:txBody>
          <a:bodyPr/>
          <a:lstStyle/>
          <a:p>
            <a:fld id="{C54C3FF8-D1D8-454D-8E2A-9279592A1B4C}" type="slidenum">
              <a:rPr lang="de-DE" smtClean="0"/>
              <a:t>6</a:t>
            </a:fld>
            <a:endParaRPr lang="de-DE"/>
          </a:p>
        </p:txBody>
      </p:sp>
    </p:spTree>
    <p:extLst>
      <p:ext uri="{BB962C8B-B14F-4D97-AF65-F5344CB8AC3E}">
        <p14:creationId xmlns:p14="http://schemas.microsoft.com/office/powerpoint/2010/main" val="2661208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 ist die Definition der „Digitalen Transformation“ schon bedeutend weiter,</a:t>
            </a:r>
            <a:r>
              <a:rPr lang="de-DE" baseline="0" dirty="0"/>
              <a:t> da die Digitale Transformation den Prozess bezeichnet, der aufgrund der Digitalisierung Auswirkungen auf die gesamte Gesellschaft und eben vor allem auf die Organisationen hat. </a:t>
            </a:r>
          </a:p>
          <a:p>
            <a:endParaRPr lang="de-DE" baseline="0" dirty="0"/>
          </a:p>
          <a:p>
            <a:r>
              <a:rPr lang="de-DE" baseline="0" dirty="0"/>
              <a:t>Wie bereits betont, lässt sich die digitale Technologie als Basis der digitalen Transformation bezeichnen. </a:t>
            </a:r>
          </a:p>
          <a:p>
            <a:endParaRPr lang="de-DE" baseline="0" dirty="0"/>
          </a:p>
          <a:p>
            <a:r>
              <a:rPr lang="de-DE" baseline="0" dirty="0"/>
              <a:t>Und die Auswirkungen der Digitalen Technologien sind für uns natürlich überall sichtbar: </a:t>
            </a:r>
          </a:p>
        </p:txBody>
      </p:sp>
      <p:sp>
        <p:nvSpPr>
          <p:cNvPr id="4" name="Foliennummernplatzhalter 3"/>
          <p:cNvSpPr>
            <a:spLocks noGrp="1"/>
          </p:cNvSpPr>
          <p:nvPr>
            <p:ph type="sldNum" sz="quarter" idx="10"/>
          </p:nvPr>
        </p:nvSpPr>
        <p:spPr/>
        <p:txBody>
          <a:bodyPr/>
          <a:lstStyle/>
          <a:p>
            <a:fld id="{C54C3FF8-D1D8-454D-8E2A-9279592A1B4C}" type="slidenum">
              <a:rPr lang="de-DE" smtClean="0"/>
              <a:t>7</a:t>
            </a:fld>
            <a:endParaRPr lang="de-DE"/>
          </a:p>
        </p:txBody>
      </p:sp>
    </p:spTree>
    <p:extLst>
      <p:ext uri="{BB962C8B-B14F-4D97-AF65-F5344CB8AC3E}">
        <p14:creationId xmlns:p14="http://schemas.microsoft.com/office/powerpoint/2010/main" val="2264624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AirBnB</a:t>
            </a:r>
            <a:r>
              <a:rPr lang="de-DE" dirty="0"/>
              <a:t> und Uber sind</a:t>
            </a:r>
            <a:r>
              <a:rPr lang="de-DE" baseline="0" dirty="0"/>
              <a:t> hier </a:t>
            </a:r>
            <a:r>
              <a:rPr lang="de-DE" dirty="0"/>
              <a:t>klassische Beispiele. </a:t>
            </a:r>
          </a:p>
          <a:p>
            <a:endParaRPr lang="de-DE" dirty="0"/>
          </a:p>
          <a:p>
            <a:r>
              <a:rPr lang="de-DE" dirty="0"/>
              <a:t>Spannender</a:t>
            </a:r>
            <a:r>
              <a:rPr lang="de-DE" baseline="0" dirty="0"/>
              <a:t> aber für die Sozialwirtschaft: </a:t>
            </a:r>
          </a:p>
          <a:p>
            <a:endParaRPr lang="de-DE" baseline="0" dirty="0"/>
          </a:p>
          <a:p>
            <a:pPr marL="171450" indent="-171450">
              <a:buFontTx/>
              <a:buChar char="-"/>
            </a:pPr>
            <a:r>
              <a:rPr lang="de-DE" baseline="0" dirty="0"/>
              <a:t>Plattformen wie </a:t>
            </a:r>
            <a:r>
              <a:rPr lang="de-DE" baseline="0" dirty="0" err="1"/>
              <a:t>betreut.de</a:t>
            </a:r>
            <a:r>
              <a:rPr lang="de-DE" baseline="0" dirty="0"/>
              <a:t> oder </a:t>
            </a:r>
            <a:r>
              <a:rPr lang="de-DE" baseline="0" dirty="0" err="1"/>
              <a:t>careship</a:t>
            </a:r>
            <a:r>
              <a:rPr lang="de-DE" baseline="0" dirty="0"/>
              <a:t>, die sich um die Betreuung und Pflege kümmern</a:t>
            </a:r>
          </a:p>
          <a:p>
            <a:pPr marL="171450" indent="-171450">
              <a:buFontTx/>
              <a:buChar char="-"/>
            </a:pPr>
            <a:r>
              <a:rPr lang="de-DE" baseline="0" dirty="0"/>
              <a:t>Konkret im Kontext der Stadtteilarbeit: Plattformen wie </a:t>
            </a:r>
            <a:r>
              <a:rPr lang="de-DE" baseline="0" dirty="0" err="1"/>
              <a:t>nebenan.de</a:t>
            </a:r>
            <a:r>
              <a:rPr lang="de-DE" baseline="0" dirty="0"/>
              <a:t> oder </a:t>
            </a:r>
            <a:r>
              <a:rPr lang="de-DE" baseline="0" dirty="0" err="1"/>
              <a:t>nextdoor.de</a:t>
            </a:r>
            <a:endParaRPr lang="de-DE" baseline="0" dirty="0"/>
          </a:p>
          <a:p>
            <a:pPr marL="171450" indent="-171450">
              <a:buFontTx/>
              <a:buChar char="-"/>
            </a:pPr>
            <a:endParaRPr lang="de-DE" baseline="0" dirty="0"/>
          </a:p>
          <a:p>
            <a:pPr marL="171450" indent="-171450">
              <a:buFontTx/>
              <a:buChar char="-"/>
            </a:pPr>
            <a:r>
              <a:rPr lang="de-DE" baseline="0" dirty="0"/>
              <a:t>Das Problem: Wirtschaftlich ausgerichtet, keine professionelle Qualitätssicherung </a:t>
            </a:r>
            <a:r>
              <a:rPr lang="de-DE" baseline="0" dirty="0">
                <a:sym typeface="Wingdings"/>
              </a:rPr>
              <a:t> Blick in </a:t>
            </a:r>
            <a:r>
              <a:rPr lang="de-DE" baseline="0" dirty="0" err="1">
                <a:sym typeface="Wingdings"/>
              </a:rPr>
              <a:t>betreut.de</a:t>
            </a:r>
            <a:endParaRPr lang="de-DE" baseline="0" dirty="0">
              <a:sym typeface="Wingdings"/>
            </a:endParaRPr>
          </a:p>
          <a:p>
            <a:pPr marL="171450" indent="-171450">
              <a:buFontTx/>
              <a:buChar char="-"/>
            </a:pPr>
            <a:endParaRPr lang="de-DE" baseline="0" dirty="0"/>
          </a:p>
        </p:txBody>
      </p:sp>
      <p:sp>
        <p:nvSpPr>
          <p:cNvPr id="4" name="Foliennummernplatzhalter 3"/>
          <p:cNvSpPr>
            <a:spLocks noGrp="1"/>
          </p:cNvSpPr>
          <p:nvPr>
            <p:ph type="sldNum" sz="quarter" idx="10"/>
          </p:nvPr>
        </p:nvSpPr>
        <p:spPr/>
        <p:txBody>
          <a:bodyPr/>
          <a:lstStyle/>
          <a:p>
            <a:fld id="{C54C3FF8-D1D8-454D-8E2A-9279592A1B4C}" type="slidenum">
              <a:rPr lang="de-DE" smtClean="0"/>
              <a:t>10</a:t>
            </a:fld>
            <a:endParaRPr lang="de-DE"/>
          </a:p>
        </p:txBody>
      </p:sp>
    </p:spTree>
    <p:extLst>
      <p:ext uri="{BB962C8B-B14F-4D97-AF65-F5344CB8AC3E}">
        <p14:creationId xmlns:p14="http://schemas.microsoft.com/office/powerpoint/2010/main" val="4848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Egal, was sie betreut</a:t>
            </a:r>
            <a:r>
              <a:rPr lang="de-DE" baseline="0" dirty="0"/>
              <a:t> haben wollen, </a:t>
            </a:r>
            <a:r>
              <a:rPr lang="de-DE" baseline="0" dirty="0" err="1"/>
              <a:t>bereut.de</a:t>
            </a:r>
            <a:r>
              <a:rPr lang="de-DE" baseline="0" dirty="0"/>
              <a:t> bietet ihnen Möglichkeiten</a:t>
            </a:r>
            <a:endParaRPr lang="de-DE" dirty="0"/>
          </a:p>
        </p:txBody>
      </p:sp>
      <p:sp>
        <p:nvSpPr>
          <p:cNvPr id="4" name="Foliennummernplatzhalter 3"/>
          <p:cNvSpPr>
            <a:spLocks noGrp="1"/>
          </p:cNvSpPr>
          <p:nvPr>
            <p:ph type="sldNum" sz="quarter" idx="10"/>
          </p:nvPr>
        </p:nvSpPr>
        <p:spPr/>
        <p:txBody>
          <a:bodyPr/>
          <a:lstStyle/>
          <a:p>
            <a:fld id="{C54C3FF8-D1D8-454D-8E2A-9279592A1B4C}" type="slidenum">
              <a:rPr lang="de-DE" smtClean="0"/>
              <a:t>11</a:t>
            </a:fld>
            <a:endParaRPr lang="de-DE"/>
          </a:p>
        </p:txBody>
      </p:sp>
    </p:spTree>
    <p:extLst>
      <p:ext uri="{BB962C8B-B14F-4D97-AF65-F5344CB8AC3E}">
        <p14:creationId xmlns:p14="http://schemas.microsoft.com/office/powerpoint/2010/main" val="3650967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a:prstGeom prst="rect">
            <a:avLst/>
          </a:prstGeo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a:prstGeom prst="rect">
            <a:avLst/>
          </a:prstGeo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a:prstGeom prst="rect">
            <a:avLst/>
          </a:prstGeo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‹Nr.›</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876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a:prstGeom prst="rect">
            <a:avLst/>
          </a:prstGeo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a:prstGeom prst="rect">
            <a:avLst/>
          </a:prstGeo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a:prstGeom prst="rect">
            <a:avLst/>
          </a:prstGeom>
        </p:spPr>
        <p:txBody>
          <a:bodyPr/>
          <a:lstStyle/>
          <a:p>
            <a:r>
              <a:rPr lang="en-US"/>
              <a:t>Click to edit Master title style</a:t>
            </a:r>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a:prstGeom prst="rect">
            <a:avLst/>
          </a:prstGeo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‹Nr.›</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a:prstGeom prst="rect">
            <a:avLst/>
          </a:prstGeo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prstGeom prst="rect">
            <a:avLst/>
          </a:prstGeo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2133600"/>
            <a:ext cx="2139696" cy="424281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‹Nr.›</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876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fld id="{0CFEC368-1D7A-4F81-ABF6-AE0E36BAF64C}" type="slidenum">
              <a:rPr lang="en-US" smtClean="0"/>
              <a:pPr/>
              <a:t>‹Nr.›</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6" r:id="rId5"/>
    <p:sldLayoutId id="2147483967" r:id="rId6"/>
    <p:sldLayoutId id="2147483968" r:id="rId7"/>
    <p:sldLayoutId id="2147483969" r:id="rId8"/>
    <p:sldLayoutId id="2147483970" r:id="rId9"/>
    <p:sldLayoutId id="2147483971" r:id="rId10"/>
  </p:sldLayoutIdLst>
  <p:transition spd="slow">
    <p:wipe/>
  </p:transition>
  <p:hf sldNum="0" hdr="0"/>
  <p:txStyles>
    <p:titleStyle>
      <a:lvl1pPr algn="l" defTabSz="914400" rtl="0" eaLnBrk="1" latinLnBrk="0" hangingPunct="1">
        <a:spcBef>
          <a:spcPct val="0"/>
        </a:spcBef>
        <a:buNone/>
        <a:defRPr sz="4000" kern="1200" spc="-100" baseline="0">
          <a:solidFill>
            <a:srgbClr val="79A400"/>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tiff"/><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www.ideequadrat.de/"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video" Target="https://www.youtube.com/embed/rVlhMGQgDkY" TargetMode="External"/><Relationship Id="rId6" Type="http://schemas.openxmlformats.org/officeDocument/2006/relationships/image" Target="../media/image12.jpeg"/><Relationship Id="rId5" Type="http://schemas.openxmlformats.org/officeDocument/2006/relationships/image" Target="../media/image16.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315" y="-153646"/>
            <a:ext cx="10785450" cy="7187491"/>
          </a:xfrm>
          <a:prstGeom prst="rect">
            <a:avLst/>
          </a:prstGeom>
        </p:spPr>
      </p:pic>
      <p:sp>
        <p:nvSpPr>
          <p:cNvPr id="5" name="Title 1"/>
          <p:cNvSpPr txBox="1">
            <a:spLocks/>
          </p:cNvSpPr>
          <p:nvPr/>
        </p:nvSpPr>
        <p:spPr>
          <a:xfrm rot="5400000">
            <a:off x="776861" y="29675"/>
            <a:ext cx="6554941" cy="6188300"/>
          </a:xfrm>
          <a:prstGeom prst="rect">
            <a:avLst/>
          </a:prstGeom>
        </p:spPr>
        <p:txBody>
          <a:bodyPr vert="vert270" anchor="ctr" anchorCtr="1"/>
          <a:lstStyle>
            <a:lvl1pPr algn="l" defTabSz="914400" rtl="0" eaLnBrk="1" latinLnBrk="0" hangingPunct="1">
              <a:spcBef>
                <a:spcPct val="0"/>
              </a:spcBef>
              <a:buNone/>
              <a:defRPr sz="4000" kern="1200" spc="-100" baseline="0">
                <a:solidFill>
                  <a:srgbClr val="79A400"/>
                </a:solidFill>
                <a:latin typeface="+mj-lt"/>
                <a:ea typeface="+mj-ea"/>
                <a:cs typeface="+mj-cs"/>
              </a:defRPr>
            </a:lvl1pPr>
          </a:lstStyle>
          <a:p>
            <a:pPr algn="ctr"/>
            <a:r>
              <a:rPr lang="de-DE" b="1" dirty="0">
                <a:solidFill>
                  <a:schemeClr val="bg1"/>
                </a:solidFill>
              </a:rPr>
              <a:t>“Ehrenamt 4.0“</a:t>
            </a:r>
          </a:p>
          <a:p>
            <a:br>
              <a:rPr lang="de-DE" sz="2000" dirty="0"/>
            </a:br>
            <a:endParaRPr lang="de-DE" sz="2000" dirty="0"/>
          </a:p>
          <a:p>
            <a:pPr algn="ctr"/>
            <a:r>
              <a:rPr lang="de-DE" sz="2400" b="1" dirty="0">
                <a:solidFill>
                  <a:schemeClr val="bg1"/>
                </a:solidFill>
              </a:rPr>
              <a:t> Die digitale Transformation und </a:t>
            </a:r>
          </a:p>
          <a:p>
            <a:pPr algn="ctr"/>
            <a:r>
              <a:rPr lang="de-DE" sz="2400" b="1" dirty="0">
                <a:solidFill>
                  <a:schemeClr val="bg1"/>
                </a:solidFill>
              </a:rPr>
              <a:t>die Zukunft des Ehrenamts“</a:t>
            </a:r>
          </a:p>
          <a:p>
            <a:endParaRPr lang="en-US" sz="2000" b="1" dirty="0">
              <a:solidFill>
                <a:schemeClr val="bg1"/>
              </a:solidFill>
            </a:endParaRPr>
          </a:p>
        </p:txBody>
      </p:sp>
    </p:spTree>
    <p:extLst>
      <p:ext uri="{BB962C8B-B14F-4D97-AF65-F5344CB8AC3E}">
        <p14:creationId xmlns:p14="http://schemas.microsoft.com/office/powerpoint/2010/main" val="65263283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2052" name="Picture 4" descr="Bildergebnis für airbnb"/>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ildergebnis für ub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6595" y="1905000"/>
            <a:ext cx="2889076" cy="151676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ildergebnis für nebenan.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712" y="3766470"/>
            <a:ext cx="3559716" cy="193806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ildergebnis für nextdo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81368" y="5231946"/>
            <a:ext cx="2221089" cy="124936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Bildergebnis für betreut.d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3557" y="2989476"/>
            <a:ext cx="262890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3" name="Bild 2"/>
          <p:cNvPicPr>
            <a:picLocks noChangeAspect="1"/>
          </p:cNvPicPr>
          <p:nvPr/>
        </p:nvPicPr>
        <p:blipFill>
          <a:blip r:embed="rId8"/>
          <a:stretch>
            <a:fillRect/>
          </a:stretch>
        </p:blipFill>
        <p:spPr>
          <a:xfrm>
            <a:off x="2743199" y="5704538"/>
            <a:ext cx="2830357" cy="773821"/>
          </a:xfrm>
          <a:prstGeom prst="rect">
            <a:avLst/>
          </a:prstGeom>
        </p:spPr>
      </p:pic>
      <p:pic>
        <p:nvPicPr>
          <p:cNvPr id="9" name="Grafik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1499" y="22474"/>
            <a:ext cx="988353" cy="988353"/>
          </a:xfrm>
          <a:prstGeom prst="rect">
            <a:avLst/>
          </a:prstGeom>
        </p:spPr>
      </p:pic>
      <p:sp>
        <p:nvSpPr>
          <p:cNvPr id="10" name="Titel 1">
            <a:extLst>
              <a:ext uri="{FF2B5EF4-FFF2-40B4-BE49-F238E27FC236}">
                <a16:creationId xmlns:a16="http://schemas.microsoft.com/office/drawing/2014/main" id="{DB74305D-4160-064E-9233-A68DDB8BF926}"/>
              </a:ext>
            </a:extLst>
          </p:cNvPr>
          <p:cNvSpPr txBox="1">
            <a:spLocks/>
          </p:cNvSpPr>
          <p:nvPr/>
        </p:nvSpPr>
        <p:spPr>
          <a:xfrm>
            <a:off x="2362200" y="238764"/>
            <a:ext cx="5829299" cy="990600"/>
          </a:xfrm>
          <a:prstGeom prst="rect">
            <a:avLst/>
          </a:prstGeom>
        </p:spPr>
        <p:txBody>
          <a:bodyPr/>
          <a:lstStyle>
            <a:lvl1pPr algn="l" defTabSz="914400" rtl="0" eaLnBrk="1" latinLnBrk="0" hangingPunct="1">
              <a:spcBef>
                <a:spcPct val="0"/>
              </a:spcBef>
              <a:buNone/>
              <a:defRPr sz="4000" kern="1200" spc="-100" baseline="0">
                <a:solidFill>
                  <a:srgbClr val="79A400"/>
                </a:solidFill>
                <a:latin typeface="+mj-lt"/>
                <a:ea typeface="+mj-ea"/>
                <a:cs typeface="+mj-cs"/>
              </a:defRPr>
            </a:lvl1pPr>
          </a:lstStyle>
          <a:p>
            <a:r>
              <a:rPr lang="de-DE" dirty="0">
                <a:solidFill>
                  <a:srgbClr val="00B050"/>
                </a:solidFill>
              </a:rPr>
              <a:t>Digitale Transformation und die </a:t>
            </a:r>
            <a:r>
              <a:rPr lang="de-DE" dirty="0">
                <a:solidFill>
                  <a:srgbClr val="FF0000"/>
                </a:solidFill>
              </a:rPr>
              <a:t>Sozialwirtschaft</a:t>
            </a:r>
          </a:p>
        </p:txBody>
      </p:sp>
    </p:spTree>
    <p:extLst>
      <p:ext uri="{BB962C8B-B14F-4D97-AF65-F5344CB8AC3E}">
        <p14:creationId xmlns:p14="http://schemas.microsoft.com/office/powerpoint/2010/main" val="24851750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 calcmode="lin" valueType="num">
                                      <p:cBhvr additive="base">
                                        <p:cTn id="7" dur="500" fill="hold"/>
                                        <p:tgtEl>
                                          <p:spTgt spid="2056"/>
                                        </p:tgtEl>
                                        <p:attrNameLst>
                                          <p:attrName>ppt_x</p:attrName>
                                        </p:attrNameLst>
                                      </p:cBhvr>
                                      <p:tavLst>
                                        <p:tav tm="0">
                                          <p:val>
                                            <p:strVal val="#ppt_x"/>
                                          </p:val>
                                        </p:tav>
                                        <p:tav tm="100000">
                                          <p:val>
                                            <p:strVal val="#ppt_x"/>
                                          </p:val>
                                        </p:tav>
                                      </p:tavLst>
                                    </p:anim>
                                    <p:anim calcmode="lin" valueType="num">
                                      <p:cBhvr additive="base">
                                        <p:cTn id="8" dur="500" fill="hold"/>
                                        <p:tgtEl>
                                          <p:spTgt spid="205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60"/>
                                        </p:tgtEl>
                                        <p:attrNameLst>
                                          <p:attrName>style.visibility</p:attrName>
                                        </p:attrNameLst>
                                      </p:cBhvr>
                                      <p:to>
                                        <p:strVal val="visible"/>
                                      </p:to>
                                    </p:set>
                                    <p:anim calcmode="lin" valueType="num">
                                      <p:cBhvr additive="base">
                                        <p:cTn id="11" dur="500" fill="hold"/>
                                        <p:tgtEl>
                                          <p:spTgt spid="2060"/>
                                        </p:tgtEl>
                                        <p:attrNameLst>
                                          <p:attrName>ppt_x</p:attrName>
                                        </p:attrNameLst>
                                      </p:cBhvr>
                                      <p:tavLst>
                                        <p:tav tm="0">
                                          <p:val>
                                            <p:strVal val="#ppt_x"/>
                                          </p:val>
                                        </p:tav>
                                        <p:tav tm="100000">
                                          <p:val>
                                            <p:strVal val="#ppt_x"/>
                                          </p:val>
                                        </p:tav>
                                      </p:tavLst>
                                    </p:anim>
                                    <p:anim calcmode="lin" valueType="num">
                                      <p:cBhvr additive="base">
                                        <p:cTn id="12" dur="500" fill="hold"/>
                                        <p:tgtEl>
                                          <p:spTgt spid="206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8"/>
                                        </p:tgtEl>
                                        <p:attrNameLst>
                                          <p:attrName>style.visibility</p:attrName>
                                        </p:attrNameLst>
                                      </p:cBhvr>
                                      <p:to>
                                        <p:strVal val="visible"/>
                                      </p:to>
                                    </p:set>
                                    <p:anim calcmode="lin" valueType="num">
                                      <p:cBhvr additive="base">
                                        <p:cTn id="15" dur="500" fill="hold"/>
                                        <p:tgtEl>
                                          <p:spTgt spid="2058"/>
                                        </p:tgtEl>
                                        <p:attrNameLst>
                                          <p:attrName>ppt_x</p:attrName>
                                        </p:attrNameLst>
                                      </p:cBhvr>
                                      <p:tavLst>
                                        <p:tav tm="0">
                                          <p:val>
                                            <p:strVal val="#ppt_x"/>
                                          </p:val>
                                        </p:tav>
                                        <p:tav tm="100000">
                                          <p:val>
                                            <p:strVal val="#ppt_x"/>
                                          </p:val>
                                        </p:tav>
                                      </p:tavLst>
                                    </p:anim>
                                    <p:anim calcmode="lin" valueType="num">
                                      <p:cBhvr additive="base">
                                        <p:cTn id="16" dur="500" fill="hold"/>
                                        <p:tgtEl>
                                          <p:spTgt spid="205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endParaRPr lang="de-DE" dirty="0"/>
          </a:p>
        </p:txBody>
      </p:sp>
      <p:pic>
        <p:nvPicPr>
          <p:cNvPr id="4" name="Grafik 3"/>
          <p:cNvPicPr>
            <a:picLocks noChangeAspect="1"/>
          </p:cNvPicPr>
          <p:nvPr/>
        </p:nvPicPr>
        <p:blipFill>
          <a:blip r:embed="rId3"/>
          <a:stretch>
            <a:fillRect/>
          </a:stretch>
        </p:blipFill>
        <p:spPr>
          <a:xfrm>
            <a:off x="0" y="884254"/>
            <a:ext cx="9229767" cy="5521255"/>
          </a:xfrm>
          <a:prstGeom prst="rect">
            <a:avLst/>
          </a:prstGeom>
        </p:spPr>
      </p:pic>
      <p:pic>
        <p:nvPicPr>
          <p:cNvPr id="5"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1499" y="22474"/>
            <a:ext cx="988353" cy="988353"/>
          </a:xfrm>
          <a:prstGeom prst="rect">
            <a:avLst/>
          </a:prstGeom>
        </p:spPr>
      </p:pic>
    </p:spTree>
    <p:extLst>
      <p:ext uri="{BB962C8B-B14F-4D97-AF65-F5344CB8AC3E}">
        <p14:creationId xmlns:p14="http://schemas.microsoft.com/office/powerpoint/2010/main" val="2819141373"/>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endParaRPr lang="de-DE"/>
          </a:p>
        </p:txBody>
      </p:sp>
      <p:pic>
        <p:nvPicPr>
          <p:cNvPr id="4" name="Grafik 3"/>
          <p:cNvPicPr>
            <a:picLocks noChangeAspect="1"/>
          </p:cNvPicPr>
          <p:nvPr/>
        </p:nvPicPr>
        <p:blipFill>
          <a:blip r:embed="rId2"/>
          <a:stretch>
            <a:fillRect/>
          </a:stretch>
        </p:blipFill>
        <p:spPr>
          <a:xfrm>
            <a:off x="0" y="1739116"/>
            <a:ext cx="12826810" cy="4736162"/>
          </a:xfrm>
          <a:prstGeom prst="rect">
            <a:avLst/>
          </a:prstGeom>
        </p:spPr>
      </p:pic>
      <p:sp>
        <p:nvSpPr>
          <p:cNvPr id="5" name="Titel 1">
            <a:extLst>
              <a:ext uri="{FF2B5EF4-FFF2-40B4-BE49-F238E27FC236}">
                <a16:creationId xmlns:a16="http://schemas.microsoft.com/office/drawing/2014/main" id="{9451FD5A-720F-274D-98EA-3A0D44C9142C}"/>
              </a:ext>
            </a:extLst>
          </p:cNvPr>
          <p:cNvSpPr txBox="1">
            <a:spLocks/>
          </p:cNvSpPr>
          <p:nvPr/>
        </p:nvSpPr>
        <p:spPr>
          <a:xfrm>
            <a:off x="457200" y="238764"/>
            <a:ext cx="8229600" cy="990600"/>
          </a:xfrm>
          <a:prstGeom prst="rect">
            <a:avLst/>
          </a:prstGeom>
        </p:spPr>
        <p:txBody>
          <a:bodyPr/>
          <a:lstStyle>
            <a:lvl1pPr algn="l" defTabSz="914400" rtl="0" eaLnBrk="1" latinLnBrk="0" hangingPunct="1">
              <a:spcBef>
                <a:spcPct val="0"/>
              </a:spcBef>
              <a:buNone/>
              <a:defRPr sz="4000" kern="1200" spc="-100" baseline="0">
                <a:solidFill>
                  <a:srgbClr val="79A400"/>
                </a:solidFill>
                <a:latin typeface="+mj-lt"/>
                <a:ea typeface="+mj-ea"/>
                <a:cs typeface="+mj-cs"/>
              </a:defRPr>
            </a:lvl1pPr>
          </a:lstStyle>
          <a:p>
            <a:r>
              <a:rPr lang="de-DE" dirty="0">
                <a:solidFill>
                  <a:srgbClr val="00B050"/>
                </a:solidFill>
              </a:rPr>
              <a:t>Digitale Transformation und die </a:t>
            </a:r>
            <a:r>
              <a:rPr lang="de-DE" dirty="0">
                <a:solidFill>
                  <a:srgbClr val="FF0000"/>
                </a:solidFill>
              </a:rPr>
              <a:t>Sozialwirtschaft</a:t>
            </a:r>
          </a:p>
        </p:txBody>
      </p:sp>
    </p:spTree>
    <p:extLst>
      <p:ext uri="{BB962C8B-B14F-4D97-AF65-F5344CB8AC3E}">
        <p14:creationId xmlns:p14="http://schemas.microsoft.com/office/powerpoint/2010/main" val="387376071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accent1"/>
                </a:solidFill>
              </a:rPr>
              <a:t>Digitale Transformation und Ehrenamt</a:t>
            </a:r>
          </a:p>
        </p:txBody>
      </p:sp>
      <p:sp>
        <p:nvSpPr>
          <p:cNvPr id="3" name="Inhaltsplatzhalter 2"/>
          <p:cNvSpPr>
            <a:spLocks noGrp="1"/>
          </p:cNvSpPr>
          <p:nvPr>
            <p:ph idx="1"/>
          </p:nvPr>
        </p:nvSpPr>
        <p:spPr/>
        <p:txBody>
          <a:bodyPr/>
          <a:lstStyle/>
          <a:p>
            <a:endParaRPr lang="de-DE" dirty="0"/>
          </a:p>
          <a:p>
            <a:r>
              <a:rPr lang="de-DE" sz="3600" dirty="0"/>
              <a:t>Zahlen und Daten</a:t>
            </a:r>
          </a:p>
          <a:p>
            <a:endParaRPr lang="de-DE" sz="3600" dirty="0"/>
          </a:p>
          <a:p>
            <a:r>
              <a:rPr lang="de-DE" sz="3600" dirty="0"/>
              <a:t>Tools und Methoden</a:t>
            </a:r>
          </a:p>
          <a:p>
            <a:endParaRPr lang="de-DE" sz="3600" dirty="0"/>
          </a:p>
          <a:p>
            <a:r>
              <a:rPr lang="de-DE" sz="3600" dirty="0"/>
              <a:t>Handlungsoptionen für soziale Organisationen</a:t>
            </a:r>
          </a:p>
        </p:txBody>
      </p:sp>
      <p:pic>
        <p:nvPicPr>
          <p:cNvPr id="4"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1499" y="22474"/>
            <a:ext cx="988353" cy="988353"/>
          </a:xfrm>
          <a:prstGeom prst="rect">
            <a:avLst/>
          </a:prstGeom>
        </p:spPr>
      </p:pic>
    </p:spTree>
    <p:extLst>
      <p:ext uri="{BB962C8B-B14F-4D97-AF65-F5344CB8AC3E}">
        <p14:creationId xmlns:p14="http://schemas.microsoft.com/office/powerpoint/2010/main" val="22524885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1" end="1"/>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3" end="3"/>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accent1"/>
                </a:solidFill>
              </a:rPr>
              <a:t>Digitale Transformation und Ehrenamt</a:t>
            </a:r>
          </a:p>
        </p:txBody>
      </p:sp>
      <p:sp>
        <p:nvSpPr>
          <p:cNvPr id="3" name="Inhaltsplatzhalter 2"/>
          <p:cNvSpPr>
            <a:spLocks noGrp="1"/>
          </p:cNvSpPr>
          <p:nvPr>
            <p:ph idx="1"/>
          </p:nvPr>
        </p:nvSpPr>
        <p:spPr/>
        <p:txBody>
          <a:bodyPr/>
          <a:lstStyle/>
          <a:p>
            <a:endParaRPr lang="de-DE" dirty="0"/>
          </a:p>
          <a:p>
            <a:endParaRPr lang="de-DE" dirty="0"/>
          </a:p>
        </p:txBody>
      </p:sp>
      <p:sp>
        <p:nvSpPr>
          <p:cNvPr id="8" name="Textfeld 7">
            <a:extLst>
              <a:ext uri="{FF2B5EF4-FFF2-40B4-BE49-F238E27FC236}">
                <a16:creationId xmlns:a16="http://schemas.microsoft.com/office/drawing/2014/main" id="{CB808BB1-1586-EC4E-B585-BCBFC1E6423A}"/>
              </a:ext>
            </a:extLst>
          </p:cNvPr>
          <p:cNvSpPr txBox="1"/>
          <p:nvPr/>
        </p:nvSpPr>
        <p:spPr>
          <a:xfrm>
            <a:off x="457200" y="2126814"/>
            <a:ext cx="8263801" cy="4093428"/>
          </a:xfrm>
          <a:prstGeom prst="rect">
            <a:avLst/>
          </a:prstGeom>
          <a:noFill/>
        </p:spPr>
        <p:txBody>
          <a:bodyPr wrap="none" rtlCol="0">
            <a:spAutoFit/>
          </a:bodyPr>
          <a:lstStyle/>
          <a:p>
            <a:r>
              <a:rPr lang="de-DE" sz="2000" dirty="0"/>
              <a:t>„Schon jetzt spielt das Thema Engagement immerhin bei einem Drittel </a:t>
            </a:r>
          </a:p>
          <a:p>
            <a:r>
              <a:rPr lang="de-DE" sz="2000" dirty="0"/>
              <a:t>der Jugendlichen eine Rolle, wobei Mädchen mehr Einsatz zeigen </a:t>
            </a:r>
          </a:p>
          <a:p>
            <a:r>
              <a:rPr lang="de-DE" sz="2000" dirty="0"/>
              <a:t>als Jungs. </a:t>
            </a:r>
          </a:p>
          <a:p>
            <a:endParaRPr lang="de-DE" sz="2000" dirty="0"/>
          </a:p>
          <a:p>
            <a:r>
              <a:rPr lang="de-DE" sz="2000" dirty="0"/>
              <a:t>Die Top-3-Einsatzfelder, in denen Jugendliche mithelfen, sind </a:t>
            </a:r>
          </a:p>
          <a:p>
            <a:pPr marL="285750" indent="-285750">
              <a:buFontTx/>
              <a:buChar char="-"/>
            </a:pPr>
            <a:r>
              <a:rPr lang="de-DE" sz="2000" dirty="0"/>
              <a:t>Sport (39 %), </a:t>
            </a:r>
          </a:p>
          <a:p>
            <a:pPr marL="285750" indent="-285750">
              <a:buFontTx/>
              <a:buChar char="-"/>
            </a:pPr>
            <a:r>
              <a:rPr lang="de-DE" sz="2000" dirty="0"/>
              <a:t>die Kinder- und Jugendarbeit (35 %) sowie</a:t>
            </a:r>
          </a:p>
          <a:p>
            <a:pPr marL="285750" indent="-285750">
              <a:buFontTx/>
              <a:buChar char="-"/>
            </a:pPr>
            <a:r>
              <a:rPr lang="de-DE" sz="2000" dirty="0"/>
              <a:t>Kirche und Religion (30 %) (vgl. Jugendstiftung Baden-Württemberg </a:t>
            </a:r>
            <a:br>
              <a:rPr lang="de-DE" sz="2000" dirty="0"/>
            </a:br>
            <a:r>
              <a:rPr lang="de-DE" sz="2000" dirty="0"/>
              <a:t>2013 , S. 55).</a:t>
            </a:r>
          </a:p>
          <a:p>
            <a:endParaRPr lang="de-DE" sz="2000" dirty="0"/>
          </a:p>
          <a:p>
            <a:r>
              <a:rPr lang="de-DE" sz="2000" dirty="0"/>
              <a:t>Diese ehrenamtliche Arbeit wird geleistet, </a:t>
            </a:r>
            <a:r>
              <a:rPr lang="de-DE" sz="2000" b="1" dirty="0">
                <a:solidFill>
                  <a:srgbClr val="FF0000"/>
                </a:solidFill>
              </a:rPr>
              <a:t>weil Mädchen und Jungen </a:t>
            </a:r>
          </a:p>
          <a:p>
            <a:r>
              <a:rPr lang="de-DE" sz="2000" b="1" dirty="0">
                <a:solidFill>
                  <a:srgbClr val="FF0000"/>
                </a:solidFill>
              </a:rPr>
              <a:t>Spaß daran haben</a:t>
            </a:r>
            <a:r>
              <a:rPr lang="de-DE" sz="2000" dirty="0"/>
              <a:t>.“ (Heider-Winter, 2014)</a:t>
            </a:r>
          </a:p>
          <a:p>
            <a:endParaRPr lang="de-DE" sz="2000" dirty="0"/>
          </a:p>
        </p:txBody>
      </p:sp>
    </p:spTree>
    <p:extLst>
      <p:ext uri="{BB962C8B-B14F-4D97-AF65-F5344CB8AC3E}">
        <p14:creationId xmlns:p14="http://schemas.microsoft.com/office/powerpoint/2010/main" val="340378700"/>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accent1"/>
                </a:solidFill>
              </a:rPr>
              <a:t>Digitale Transformation und Ehrenamt</a:t>
            </a:r>
          </a:p>
        </p:txBody>
      </p:sp>
      <p:sp>
        <p:nvSpPr>
          <p:cNvPr id="3" name="Inhaltsplatzhalter 2"/>
          <p:cNvSpPr>
            <a:spLocks noGrp="1"/>
          </p:cNvSpPr>
          <p:nvPr>
            <p:ph idx="1"/>
          </p:nvPr>
        </p:nvSpPr>
        <p:spPr/>
        <p:txBody>
          <a:bodyPr/>
          <a:lstStyle/>
          <a:p>
            <a:endParaRPr lang="de-DE" dirty="0"/>
          </a:p>
          <a:p>
            <a:endParaRPr lang="de-DE" dirty="0"/>
          </a:p>
        </p:txBody>
      </p:sp>
      <p:pic>
        <p:nvPicPr>
          <p:cNvPr id="7" name="Grafik 6">
            <a:extLst>
              <a:ext uri="{FF2B5EF4-FFF2-40B4-BE49-F238E27FC236}">
                <a16:creationId xmlns:a16="http://schemas.microsoft.com/office/drawing/2014/main" id="{2C161D67-39BF-6745-A0F7-7353B3B4298A}"/>
              </a:ext>
            </a:extLst>
          </p:cNvPr>
          <p:cNvPicPr>
            <a:picLocks noChangeAspect="1"/>
          </p:cNvPicPr>
          <p:nvPr/>
        </p:nvPicPr>
        <p:blipFill>
          <a:blip r:embed="rId3"/>
          <a:stretch>
            <a:fillRect/>
          </a:stretch>
        </p:blipFill>
        <p:spPr>
          <a:xfrm>
            <a:off x="4102100" y="1173656"/>
            <a:ext cx="5041900" cy="2641600"/>
          </a:xfrm>
          <a:prstGeom prst="rect">
            <a:avLst/>
          </a:prstGeom>
        </p:spPr>
      </p:pic>
      <p:sp>
        <p:nvSpPr>
          <p:cNvPr id="8" name="Textfeld 7">
            <a:extLst>
              <a:ext uri="{FF2B5EF4-FFF2-40B4-BE49-F238E27FC236}">
                <a16:creationId xmlns:a16="http://schemas.microsoft.com/office/drawing/2014/main" id="{CB808BB1-1586-EC4E-B585-BCBFC1E6423A}"/>
              </a:ext>
            </a:extLst>
          </p:cNvPr>
          <p:cNvSpPr txBox="1"/>
          <p:nvPr/>
        </p:nvSpPr>
        <p:spPr>
          <a:xfrm>
            <a:off x="0" y="4029432"/>
            <a:ext cx="8810425" cy="2523768"/>
          </a:xfrm>
          <a:prstGeom prst="rect">
            <a:avLst/>
          </a:prstGeom>
          <a:noFill/>
        </p:spPr>
        <p:txBody>
          <a:bodyPr wrap="none" rtlCol="0">
            <a:spAutoFit/>
          </a:bodyPr>
          <a:lstStyle/>
          <a:p>
            <a:r>
              <a:rPr lang="de-DE" sz="2000" dirty="0"/>
              <a:t>Die Deutschen nutzen das Internet am liebsten zur Informationsbeschaffung</a:t>
            </a:r>
          </a:p>
          <a:p>
            <a:r>
              <a:rPr lang="de-DE" sz="2000" dirty="0"/>
              <a:t>oder Optimierung ihrer beruflichen oder privaten Abläufe und Bedürfnisse. </a:t>
            </a:r>
          </a:p>
          <a:p>
            <a:r>
              <a:rPr lang="de-DE" sz="2000" dirty="0"/>
              <a:t>Ein </a:t>
            </a:r>
            <a:r>
              <a:rPr lang="de-DE" sz="2000" b="1" dirty="0"/>
              <a:t>Viertel</a:t>
            </a:r>
            <a:r>
              <a:rPr lang="de-DE" sz="2000" dirty="0"/>
              <a:t> sieht durch das Internet auch </a:t>
            </a:r>
            <a:r>
              <a:rPr lang="de-DE" sz="2000" b="1" dirty="0">
                <a:solidFill>
                  <a:srgbClr val="FF0000"/>
                </a:solidFill>
              </a:rPr>
              <a:t>erhöhte Chancen, sich selbst</a:t>
            </a:r>
          </a:p>
          <a:p>
            <a:r>
              <a:rPr lang="de-DE" sz="2000" b="1" dirty="0">
                <a:solidFill>
                  <a:srgbClr val="FF0000"/>
                </a:solidFill>
              </a:rPr>
              <a:t>gesellschaftlich oder politisch einzubringen</a:t>
            </a:r>
            <a:r>
              <a:rPr lang="de-DE" sz="2000" dirty="0"/>
              <a:t>. </a:t>
            </a:r>
          </a:p>
          <a:p>
            <a:r>
              <a:rPr lang="de-DE" sz="2000" b="1" dirty="0"/>
              <a:t>Ein ehrenamtliches Engagement </a:t>
            </a:r>
            <a:r>
              <a:rPr lang="de-DE" sz="2000" dirty="0"/>
              <a:t>verfolgt</a:t>
            </a:r>
            <a:r>
              <a:rPr lang="de-DE" sz="2000" b="1" dirty="0"/>
              <a:t> einer von zehn Befragten </a:t>
            </a:r>
          </a:p>
          <a:p>
            <a:r>
              <a:rPr lang="de-DE" sz="2000" b="1" dirty="0"/>
              <a:t>über das Internet – dabei handelt es sich </a:t>
            </a:r>
            <a:r>
              <a:rPr lang="de-DE" sz="2000" b="1" dirty="0">
                <a:solidFill>
                  <a:srgbClr val="FF0000"/>
                </a:solidFill>
              </a:rPr>
              <a:t>mehrheitlich um </a:t>
            </a:r>
            <a:br>
              <a:rPr lang="de-DE" sz="2000" b="1" dirty="0">
                <a:solidFill>
                  <a:srgbClr val="FF0000"/>
                </a:solidFill>
              </a:rPr>
            </a:br>
            <a:r>
              <a:rPr lang="de-DE" sz="2000" b="1" dirty="0">
                <a:solidFill>
                  <a:srgbClr val="FF0000"/>
                </a:solidFill>
              </a:rPr>
              <a:t>junge Menschen </a:t>
            </a:r>
            <a:r>
              <a:rPr lang="de-DE" sz="2000" b="1" dirty="0"/>
              <a:t>zwischen 14 und 29 Jahren.</a:t>
            </a:r>
            <a:r>
              <a:rPr lang="de-DE" sz="2000" dirty="0"/>
              <a:t> (D21 – Digital Index)</a:t>
            </a:r>
          </a:p>
          <a:p>
            <a:endParaRPr lang="de-DE" dirty="0"/>
          </a:p>
        </p:txBody>
      </p:sp>
    </p:spTree>
    <p:extLst>
      <p:ext uri="{BB962C8B-B14F-4D97-AF65-F5344CB8AC3E}">
        <p14:creationId xmlns:p14="http://schemas.microsoft.com/office/powerpoint/2010/main" val="3016908859"/>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accent1"/>
                </a:solidFill>
              </a:rPr>
              <a:t>Digitale Transformation und Ehrenamt</a:t>
            </a:r>
          </a:p>
        </p:txBody>
      </p:sp>
      <p:sp>
        <p:nvSpPr>
          <p:cNvPr id="3" name="Inhaltsplatzhalter 2"/>
          <p:cNvSpPr>
            <a:spLocks noGrp="1"/>
          </p:cNvSpPr>
          <p:nvPr>
            <p:ph idx="1"/>
          </p:nvPr>
        </p:nvSpPr>
        <p:spPr/>
        <p:txBody>
          <a:bodyPr/>
          <a:lstStyle/>
          <a:p>
            <a:endParaRPr lang="de-DE" dirty="0"/>
          </a:p>
          <a:p>
            <a:endParaRPr lang="de-DE" dirty="0"/>
          </a:p>
        </p:txBody>
      </p:sp>
      <p:sp>
        <p:nvSpPr>
          <p:cNvPr id="8" name="Textfeld 7">
            <a:extLst>
              <a:ext uri="{FF2B5EF4-FFF2-40B4-BE49-F238E27FC236}">
                <a16:creationId xmlns:a16="http://schemas.microsoft.com/office/drawing/2014/main" id="{CB808BB1-1586-EC4E-B585-BCBFC1E6423A}"/>
              </a:ext>
            </a:extLst>
          </p:cNvPr>
          <p:cNvSpPr txBox="1"/>
          <p:nvPr/>
        </p:nvSpPr>
        <p:spPr>
          <a:xfrm>
            <a:off x="457200" y="2126814"/>
            <a:ext cx="8518679" cy="3046988"/>
          </a:xfrm>
          <a:prstGeom prst="rect">
            <a:avLst/>
          </a:prstGeom>
          <a:noFill/>
        </p:spPr>
        <p:txBody>
          <a:bodyPr wrap="none" rtlCol="0">
            <a:spAutoFit/>
          </a:bodyPr>
          <a:lstStyle/>
          <a:p>
            <a:r>
              <a:rPr lang="de-DE" sz="2400" dirty="0"/>
              <a:t>„Wer Medienvertreter, Politiker, Spender, Förderer und </a:t>
            </a:r>
            <a:br>
              <a:rPr lang="de-DE" sz="2400" dirty="0"/>
            </a:br>
            <a:r>
              <a:rPr lang="de-DE" sz="2400" b="1" dirty="0"/>
              <a:t>Ehrenamtliche </a:t>
            </a:r>
            <a:r>
              <a:rPr lang="de-DE" sz="2400" dirty="0"/>
              <a:t>nicht mit modernen Instrumenten der </a:t>
            </a:r>
          </a:p>
          <a:p>
            <a:r>
              <a:rPr lang="de-DE" sz="2400" dirty="0"/>
              <a:t>Marktkommunikation bedient, dem werden sich künftig </a:t>
            </a:r>
            <a:r>
              <a:rPr lang="de-DE" sz="2400" b="1" dirty="0">
                <a:solidFill>
                  <a:srgbClr val="FF0000"/>
                </a:solidFill>
              </a:rPr>
              <a:t>nicht </a:t>
            </a:r>
          </a:p>
          <a:p>
            <a:r>
              <a:rPr lang="de-DE" sz="2400" b="1" dirty="0">
                <a:solidFill>
                  <a:srgbClr val="FF0000"/>
                </a:solidFill>
              </a:rPr>
              <a:t>mehr alle Einflusssphären, alternativen </a:t>
            </a:r>
            <a:br>
              <a:rPr lang="de-DE" sz="2400" b="1" dirty="0">
                <a:solidFill>
                  <a:srgbClr val="FF0000"/>
                </a:solidFill>
              </a:rPr>
            </a:br>
            <a:r>
              <a:rPr lang="de-DE" sz="2400" b="1" dirty="0">
                <a:solidFill>
                  <a:srgbClr val="FF0000"/>
                </a:solidFill>
              </a:rPr>
              <a:t>Finanzierungsquellen und Zugänge zu </a:t>
            </a:r>
            <a:br>
              <a:rPr lang="de-DE" sz="2400" b="1" dirty="0">
                <a:solidFill>
                  <a:srgbClr val="FF0000"/>
                </a:solidFill>
              </a:rPr>
            </a:br>
            <a:r>
              <a:rPr lang="de-DE" sz="2400" b="1" dirty="0">
                <a:solidFill>
                  <a:srgbClr val="FF0000"/>
                </a:solidFill>
              </a:rPr>
              <a:t>bürgerschaftlichem Engagement</a:t>
            </a:r>
            <a:r>
              <a:rPr lang="de-DE" sz="2400" b="1" dirty="0"/>
              <a:t> </a:t>
            </a:r>
            <a:r>
              <a:rPr lang="de-DE" sz="2400" dirty="0"/>
              <a:t>im Sozialraum </a:t>
            </a:r>
          </a:p>
          <a:p>
            <a:r>
              <a:rPr lang="de-DE" sz="2400" dirty="0"/>
              <a:t>erschließen.“ (FINSOZ, 2017)</a:t>
            </a:r>
          </a:p>
          <a:p>
            <a:endParaRPr lang="de-DE" sz="2400" dirty="0"/>
          </a:p>
        </p:txBody>
      </p:sp>
    </p:spTree>
    <p:extLst>
      <p:ext uri="{BB962C8B-B14F-4D97-AF65-F5344CB8AC3E}">
        <p14:creationId xmlns:p14="http://schemas.microsoft.com/office/powerpoint/2010/main" val="789984470"/>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9DA839B-BA63-374E-ABC4-ADC28C6F46F1}"/>
              </a:ext>
            </a:extLst>
          </p:cNvPr>
          <p:cNvSpPr>
            <a:spLocks noGrp="1"/>
          </p:cNvSpPr>
          <p:nvPr>
            <p:ph idx="1"/>
          </p:nvPr>
        </p:nvSpPr>
        <p:spPr/>
        <p:txBody>
          <a:bodyPr/>
          <a:lstStyle/>
          <a:p>
            <a:endParaRPr lang="de-DE" dirty="0"/>
          </a:p>
          <a:p>
            <a:endParaRPr lang="de-DE" dirty="0"/>
          </a:p>
          <a:p>
            <a:r>
              <a:rPr lang="de-DE" dirty="0"/>
              <a:t>„Was früher Ausbildungsberufe waren, erledigen in Zukunft Roboter. </a:t>
            </a:r>
            <a:br>
              <a:rPr lang="de-DE" dirty="0"/>
            </a:br>
            <a:br>
              <a:rPr lang="de-DE" dirty="0"/>
            </a:br>
            <a:r>
              <a:rPr lang="de-DE" dirty="0"/>
              <a:t>Und vieles, was ehedem Fachkräfte machten, erledigen die Kunden an ihren Flachbildschirmen selbst!“ (</a:t>
            </a:r>
            <a:r>
              <a:rPr lang="de-DE" dirty="0" err="1"/>
              <a:t>Precht</a:t>
            </a:r>
            <a:r>
              <a:rPr lang="de-DE" dirty="0"/>
              <a:t>, 2018, 24)</a:t>
            </a:r>
          </a:p>
          <a:p>
            <a:pPr marL="0" indent="0">
              <a:buNone/>
            </a:pPr>
            <a:endParaRPr lang="de-DE" dirty="0"/>
          </a:p>
        </p:txBody>
      </p:sp>
      <p:sp>
        <p:nvSpPr>
          <p:cNvPr id="4" name="Titel 1">
            <a:extLst>
              <a:ext uri="{FF2B5EF4-FFF2-40B4-BE49-F238E27FC236}">
                <a16:creationId xmlns:a16="http://schemas.microsoft.com/office/drawing/2014/main" id="{CD98438B-D95C-6643-BC38-B9CC95245433}"/>
              </a:ext>
            </a:extLst>
          </p:cNvPr>
          <p:cNvSpPr txBox="1">
            <a:spLocks/>
          </p:cNvSpPr>
          <p:nvPr/>
        </p:nvSpPr>
        <p:spPr>
          <a:xfrm>
            <a:off x="609600" y="338956"/>
            <a:ext cx="8229600" cy="990600"/>
          </a:xfrm>
          <a:prstGeom prst="rect">
            <a:avLst/>
          </a:prstGeom>
        </p:spPr>
        <p:txBody>
          <a:bodyPr/>
          <a:lstStyle>
            <a:lvl1pPr algn="l" defTabSz="914400" rtl="0" eaLnBrk="1" latinLnBrk="0" hangingPunct="1">
              <a:spcBef>
                <a:spcPct val="0"/>
              </a:spcBef>
              <a:buNone/>
              <a:defRPr sz="4000" kern="1200" spc="-100" baseline="0">
                <a:solidFill>
                  <a:srgbClr val="79A400"/>
                </a:solidFill>
                <a:latin typeface="+mj-lt"/>
                <a:ea typeface="+mj-ea"/>
                <a:cs typeface="+mj-cs"/>
              </a:defRPr>
            </a:lvl1pPr>
          </a:lstStyle>
          <a:p>
            <a:r>
              <a:rPr lang="de-DE" dirty="0">
                <a:solidFill>
                  <a:schemeClr val="accent1"/>
                </a:solidFill>
              </a:rPr>
              <a:t>Digitale Transformation und Ehrenamt</a:t>
            </a:r>
          </a:p>
        </p:txBody>
      </p:sp>
    </p:spTree>
    <p:extLst>
      <p:ext uri="{BB962C8B-B14F-4D97-AF65-F5344CB8AC3E}">
        <p14:creationId xmlns:p14="http://schemas.microsoft.com/office/powerpoint/2010/main" val="4214649128"/>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E3BFE77-44D4-A349-844F-C37F60F3E0CD}"/>
              </a:ext>
            </a:extLst>
          </p:cNvPr>
          <p:cNvSpPr>
            <a:spLocks noGrp="1"/>
          </p:cNvSpPr>
          <p:nvPr>
            <p:ph idx="1"/>
          </p:nvPr>
        </p:nvSpPr>
        <p:spPr/>
        <p:txBody>
          <a:bodyPr/>
          <a:lstStyle/>
          <a:p>
            <a:endParaRPr lang="de-DE" dirty="0"/>
          </a:p>
          <a:p>
            <a:endParaRPr lang="de-DE" dirty="0"/>
          </a:p>
          <a:p>
            <a:r>
              <a:rPr lang="de-DE" dirty="0"/>
              <a:t>„Bezogen auf </a:t>
            </a:r>
            <a:r>
              <a:rPr lang="de-DE" dirty="0">
                <a:solidFill>
                  <a:srgbClr val="FF0000"/>
                </a:solidFill>
              </a:rPr>
              <a:t>alle</a:t>
            </a:r>
            <a:r>
              <a:rPr lang="de-DE" dirty="0"/>
              <a:t> sozialversicherungspflichtig Beschäftigten sind </a:t>
            </a:r>
            <a:r>
              <a:rPr lang="de-DE" dirty="0">
                <a:solidFill>
                  <a:srgbClr val="FF0000"/>
                </a:solidFill>
              </a:rPr>
              <a:t>rund 15% </a:t>
            </a:r>
            <a:r>
              <a:rPr lang="de-DE" dirty="0"/>
              <a:t>von einer sehr hohen Automatisierungs</a:t>
            </a:r>
            <a:r>
              <a:rPr lang="de-DE" dirty="0">
                <a:solidFill>
                  <a:srgbClr val="FF0000"/>
                </a:solidFill>
              </a:rPr>
              <a:t>wahrscheinlichkeit</a:t>
            </a:r>
            <a:r>
              <a:rPr lang="de-DE" dirty="0"/>
              <a:t> betroffen.“ </a:t>
            </a:r>
          </a:p>
          <a:p>
            <a:r>
              <a:rPr lang="de-DE" sz="1600" dirty="0"/>
              <a:t>(Reiser, 2018, 244)</a:t>
            </a:r>
          </a:p>
          <a:p>
            <a:endParaRPr lang="de-DE" sz="1600" dirty="0"/>
          </a:p>
          <a:p>
            <a:r>
              <a:rPr lang="de-DE" dirty="0"/>
              <a:t>„In ihrer Untersuchung der </a:t>
            </a:r>
            <a:r>
              <a:rPr lang="de-DE" dirty="0">
                <a:solidFill>
                  <a:srgbClr val="FF0000"/>
                </a:solidFill>
              </a:rPr>
              <a:t>Automatisierungswahrscheinlichkeit</a:t>
            </a:r>
            <a:r>
              <a:rPr lang="de-DE" dirty="0"/>
              <a:t> von 702 Berufen (...) rangieren </a:t>
            </a:r>
            <a:r>
              <a:rPr lang="de-DE" dirty="0">
                <a:solidFill>
                  <a:srgbClr val="FF0000"/>
                </a:solidFill>
              </a:rPr>
              <a:t>Berufe der sozialen Arbeit am unteren Ende des Rankings </a:t>
            </a:r>
            <a:r>
              <a:rPr lang="de-DE" dirty="0"/>
              <a:t>(...).</a:t>
            </a:r>
          </a:p>
          <a:p>
            <a:endParaRPr lang="de-DE" sz="1600" dirty="0"/>
          </a:p>
          <a:p>
            <a:endParaRPr lang="de-DE" sz="1600" dirty="0"/>
          </a:p>
        </p:txBody>
      </p:sp>
      <p:sp>
        <p:nvSpPr>
          <p:cNvPr id="5" name="Titel 1">
            <a:extLst>
              <a:ext uri="{FF2B5EF4-FFF2-40B4-BE49-F238E27FC236}">
                <a16:creationId xmlns:a16="http://schemas.microsoft.com/office/drawing/2014/main" id="{5179EBEA-1DE9-1144-BCC4-24CCFB6F36F0}"/>
              </a:ext>
            </a:extLst>
          </p:cNvPr>
          <p:cNvSpPr>
            <a:spLocks noGrp="1"/>
          </p:cNvSpPr>
          <p:nvPr>
            <p:ph type="title"/>
          </p:nvPr>
        </p:nvSpPr>
        <p:spPr>
          <a:xfrm>
            <a:off x="457200" y="381000"/>
            <a:ext cx="8229600" cy="990600"/>
          </a:xfrm>
        </p:spPr>
        <p:txBody>
          <a:bodyPr/>
          <a:lstStyle/>
          <a:p>
            <a:r>
              <a:rPr lang="de-DE" dirty="0">
                <a:solidFill>
                  <a:schemeClr val="accent1"/>
                </a:solidFill>
              </a:rPr>
              <a:t>Digitale Transformation und Ehrenamt</a:t>
            </a:r>
          </a:p>
        </p:txBody>
      </p:sp>
    </p:spTree>
    <p:extLst>
      <p:ext uri="{BB962C8B-B14F-4D97-AF65-F5344CB8AC3E}">
        <p14:creationId xmlns:p14="http://schemas.microsoft.com/office/powerpoint/2010/main" val="820671317"/>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FE0BFB7-FE85-1E48-875C-D1047BA401D4}"/>
              </a:ext>
            </a:extLst>
          </p:cNvPr>
          <p:cNvSpPr>
            <a:spLocks noGrp="1"/>
          </p:cNvSpPr>
          <p:nvPr>
            <p:ph idx="1"/>
          </p:nvPr>
        </p:nvSpPr>
        <p:spPr/>
        <p:txBody>
          <a:bodyPr/>
          <a:lstStyle/>
          <a:p>
            <a:endParaRPr lang="de-DE" dirty="0"/>
          </a:p>
          <a:p>
            <a:r>
              <a:rPr lang="de-DE" dirty="0"/>
              <a:t>Anders ist die Lage bei Berufen in den </a:t>
            </a:r>
            <a:r>
              <a:rPr lang="de-DE" dirty="0">
                <a:solidFill>
                  <a:srgbClr val="FF0000"/>
                </a:solidFill>
              </a:rPr>
              <a:t>Bereichen Führung und Organisation</a:t>
            </a:r>
            <a:r>
              <a:rPr lang="de-DE" dirty="0"/>
              <a:t>, die auch in der </a:t>
            </a:r>
            <a:r>
              <a:rPr lang="de-DE" dirty="0">
                <a:solidFill>
                  <a:srgbClr val="FF0000"/>
                </a:solidFill>
              </a:rPr>
              <a:t>Sozialwirtschaft</a:t>
            </a:r>
            <a:r>
              <a:rPr lang="de-DE" dirty="0"/>
              <a:t> vertreten sind. Hier liegt das </a:t>
            </a:r>
            <a:r>
              <a:rPr lang="de-DE" dirty="0">
                <a:solidFill>
                  <a:srgbClr val="FF0000"/>
                </a:solidFill>
              </a:rPr>
              <a:t>Substituierbarkeitspotential</a:t>
            </a:r>
            <a:r>
              <a:rPr lang="de-DE" dirty="0"/>
              <a:t> von Tätigkeiten gegenwärtig </a:t>
            </a:r>
            <a:r>
              <a:rPr lang="de-DE" dirty="0">
                <a:solidFill>
                  <a:srgbClr val="FF0000"/>
                </a:solidFill>
              </a:rPr>
              <a:t>schon bei 50%.“ </a:t>
            </a:r>
          </a:p>
          <a:p>
            <a:pPr marL="0" indent="0">
              <a:buNone/>
            </a:pPr>
            <a:r>
              <a:rPr lang="de-DE" sz="1600" dirty="0">
                <a:solidFill>
                  <a:srgbClr val="FF0000"/>
                </a:solidFill>
              </a:rPr>
              <a:t>(Reiser, 2018, 249)</a:t>
            </a:r>
          </a:p>
          <a:p>
            <a:pPr marL="0" indent="0">
              <a:buNone/>
            </a:pPr>
            <a:endParaRPr lang="de-DE" sz="1600" dirty="0">
              <a:solidFill>
                <a:srgbClr val="FF0000"/>
              </a:solidFill>
            </a:endParaRPr>
          </a:p>
          <a:p>
            <a:pPr marL="0" indent="0">
              <a:buNone/>
            </a:pPr>
            <a:endParaRPr lang="de-DE" sz="1600" dirty="0">
              <a:solidFill>
                <a:srgbClr val="FF0000"/>
              </a:solidFill>
            </a:endParaRPr>
          </a:p>
          <a:p>
            <a:pPr marL="0" indent="0">
              <a:buNone/>
            </a:pPr>
            <a:endParaRPr lang="de-DE" sz="1600" dirty="0">
              <a:solidFill>
                <a:srgbClr val="FF0000"/>
              </a:solidFill>
            </a:endParaRPr>
          </a:p>
          <a:p>
            <a:pPr marL="0" indent="0">
              <a:buNone/>
            </a:pPr>
            <a:r>
              <a:rPr lang="de-DE" sz="3200" b="1" dirty="0">
                <a:sym typeface="Wingdings" pitchFamily="2" charset="2"/>
              </a:rPr>
              <a:t> Bedeutung des </a:t>
            </a:r>
            <a:r>
              <a:rPr lang="de-DE" sz="3200" b="1" dirty="0">
                <a:solidFill>
                  <a:srgbClr val="FF0000"/>
                </a:solidFill>
                <a:sym typeface="Wingdings" pitchFamily="2" charset="2"/>
              </a:rPr>
              <a:t>Ehrenamts</a:t>
            </a:r>
            <a:r>
              <a:rPr lang="de-DE" sz="3200" b="1" dirty="0">
                <a:sym typeface="Wingdings" pitchFamily="2" charset="2"/>
              </a:rPr>
              <a:t>? </a:t>
            </a:r>
            <a:endParaRPr lang="de-DE" sz="3200" b="1" dirty="0"/>
          </a:p>
          <a:p>
            <a:pPr marL="0" indent="0">
              <a:buNone/>
            </a:pPr>
            <a:endParaRPr lang="de-DE" sz="1600" dirty="0">
              <a:solidFill>
                <a:srgbClr val="FF0000"/>
              </a:solidFill>
            </a:endParaRPr>
          </a:p>
          <a:p>
            <a:pPr marL="0" indent="0">
              <a:buNone/>
            </a:pPr>
            <a:endParaRPr lang="de-DE" sz="1600" dirty="0">
              <a:solidFill>
                <a:srgbClr val="FF0000"/>
              </a:solidFill>
            </a:endParaRPr>
          </a:p>
          <a:p>
            <a:pPr marL="0" indent="0">
              <a:buNone/>
            </a:pPr>
            <a:endParaRPr lang="de-DE" sz="1600" dirty="0">
              <a:solidFill>
                <a:srgbClr val="FF0000"/>
              </a:solidFill>
            </a:endParaRPr>
          </a:p>
        </p:txBody>
      </p:sp>
      <p:sp>
        <p:nvSpPr>
          <p:cNvPr id="7" name="Titel 1">
            <a:extLst>
              <a:ext uri="{FF2B5EF4-FFF2-40B4-BE49-F238E27FC236}">
                <a16:creationId xmlns:a16="http://schemas.microsoft.com/office/drawing/2014/main" id="{762A9CD2-406F-E04B-B8AA-78D017CC9358}"/>
              </a:ext>
            </a:extLst>
          </p:cNvPr>
          <p:cNvSpPr>
            <a:spLocks noGrp="1"/>
          </p:cNvSpPr>
          <p:nvPr>
            <p:ph type="title"/>
          </p:nvPr>
        </p:nvSpPr>
        <p:spPr>
          <a:xfrm>
            <a:off x="457200" y="381000"/>
            <a:ext cx="8229600" cy="990600"/>
          </a:xfrm>
        </p:spPr>
        <p:txBody>
          <a:bodyPr/>
          <a:lstStyle/>
          <a:p>
            <a:r>
              <a:rPr lang="de-DE" dirty="0">
                <a:solidFill>
                  <a:schemeClr val="accent1"/>
                </a:solidFill>
              </a:rPr>
              <a:t>Digitale Transformation und Ehrenamt</a:t>
            </a:r>
          </a:p>
        </p:txBody>
      </p:sp>
    </p:spTree>
    <p:extLst>
      <p:ext uri="{BB962C8B-B14F-4D97-AF65-F5344CB8AC3E}">
        <p14:creationId xmlns:p14="http://schemas.microsoft.com/office/powerpoint/2010/main" val="6612471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wheel(1)">
                                      <p:cBhvr>
                                        <p:cTn id="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stretch>
            <a:fillRect/>
          </a:stretch>
        </p:blipFill>
        <p:spPr>
          <a:xfrm>
            <a:off x="878811" y="4903267"/>
            <a:ext cx="3799758" cy="1905142"/>
          </a:xfrm>
          <a:prstGeom prst="rect">
            <a:avLst/>
          </a:prstGeom>
        </p:spPr>
      </p:pic>
      <p:pic>
        <p:nvPicPr>
          <p:cNvPr id="16" name="Bild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6553" y="-231020"/>
            <a:ext cx="6682660" cy="4884979"/>
          </a:xfrm>
          <a:prstGeom prst="rect">
            <a:avLst/>
          </a:prstGeom>
        </p:spPr>
      </p:pic>
      <p:sp>
        <p:nvSpPr>
          <p:cNvPr id="4" name="Datumsplatzhalter 3"/>
          <p:cNvSpPr>
            <a:spLocks noGrp="1"/>
          </p:cNvSpPr>
          <p:nvPr>
            <p:ph type="dt" sz="half" idx="4294967295"/>
          </p:nvPr>
        </p:nvSpPr>
        <p:spPr>
          <a:xfrm>
            <a:off x="457200" y="18288"/>
            <a:ext cx="2895600" cy="329184"/>
          </a:xfrm>
          <a:prstGeom prst="rect">
            <a:avLst/>
          </a:prstGeom>
        </p:spPr>
        <p:txBody>
          <a:bodyPr/>
          <a:lstStyle/>
          <a:p>
            <a:fld id="{9D89270A-8BE0-A547-AD84-85D530BE9A5B}" type="datetime1">
              <a:rPr lang="de-DE" smtClean="0"/>
              <a:t>03.05.18</a:t>
            </a:fld>
            <a:endParaRPr lang="en-US" dirty="0"/>
          </a:p>
        </p:txBody>
      </p:sp>
      <p:pic>
        <p:nvPicPr>
          <p:cNvPr id="17" name="Bild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22129">
            <a:off x="-199326" y="-541432"/>
            <a:ext cx="3429000" cy="3429000"/>
          </a:xfrm>
          <a:prstGeom prst="rect">
            <a:avLst/>
          </a:prstGeom>
        </p:spPr>
      </p:pic>
      <p:pic>
        <p:nvPicPr>
          <p:cNvPr id="8" name="Grafik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20174">
            <a:off x="-1037972" y="1878990"/>
            <a:ext cx="6360208" cy="3577618"/>
          </a:xfrm>
          <a:prstGeom prst="rect">
            <a:avLst/>
          </a:prstGeom>
        </p:spPr>
      </p:pic>
      <p:pic>
        <p:nvPicPr>
          <p:cNvPr id="3" name="Grafik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87441" y="-3984"/>
            <a:ext cx="5160151" cy="1720050"/>
          </a:xfrm>
          <a:prstGeom prst="rect">
            <a:avLst/>
          </a:prstGeom>
        </p:spPr>
      </p:pic>
      <p:pic>
        <p:nvPicPr>
          <p:cNvPr id="7" name="Grafik 6">
            <a:extLst>
              <a:ext uri="{FF2B5EF4-FFF2-40B4-BE49-F238E27FC236}">
                <a16:creationId xmlns:a16="http://schemas.microsoft.com/office/drawing/2014/main" id="{2BE88E02-402D-2C4E-BB8C-9EE4915BF8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39923">
            <a:off x="4730621" y="3716449"/>
            <a:ext cx="5425068" cy="3616712"/>
          </a:xfrm>
          <a:prstGeom prst="rect">
            <a:avLst/>
          </a:prstGeom>
        </p:spPr>
      </p:pic>
    </p:spTree>
    <p:extLst>
      <p:ext uri="{BB962C8B-B14F-4D97-AF65-F5344CB8AC3E}">
        <p14:creationId xmlns:p14="http://schemas.microsoft.com/office/powerpoint/2010/main" val="3522721467"/>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accent1"/>
                </a:solidFill>
              </a:rPr>
              <a:t>Digitale Transformation und Ehrenamt</a:t>
            </a:r>
          </a:p>
        </p:txBody>
      </p:sp>
      <p:sp>
        <p:nvSpPr>
          <p:cNvPr id="3" name="Inhaltsplatzhalter 2"/>
          <p:cNvSpPr>
            <a:spLocks noGrp="1"/>
          </p:cNvSpPr>
          <p:nvPr>
            <p:ph idx="1"/>
          </p:nvPr>
        </p:nvSpPr>
        <p:spPr/>
        <p:txBody>
          <a:bodyPr/>
          <a:lstStyle/>
          <a:p>
            <a:endParaRPr lang="de-DE" dirty="0"/>
          </a:p>
          <a:p>
            <a:endParaRPr lang="de-DE" dirty="0"/>
          </a:p>
        </p:txBody>
      </p:sp>
      <p:graphicFrame>
        <p:nvGraphicFramePr>
          <p:cNvPr id="4" name="Diagramm 3">
            <a:extLst>
              <a:ext uri="{FF2B5EF4-FFF2-40B4-BE49-F238E27FC236}">
                <a16:creationId xmlns:a16="http://schemas.microsoft.com/office/drawing/2014/main" id="{F4FA5026-61DC-B74E-9561-407F3C989123}"/>
              </a:ext>
            </a:extLst>
          </p:cNvPr>
          <p:cNvGraphicFramePr/>
          <p:nvPr>
            <p:extLst>
              <p:ext uri="{D42A27DB-BD31-4B8C-83A1-F6EECF244321}">
                <p14:modId xmlns:p14="http://schemas.microsoft.com/office/powerpoint/2010/main" val="926154779"/>
              </p:ext>
            </p:extLst>
          </p:nvPr>
        </p:nvGraphicFramePr>
        <p:xfrm>
          <a:off x="-28038" y="60960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2569175"/>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accent1"/>
                </a:solidFill>
              </a:rPr>
              <a:t>Digitale Transformation und Ehrenamt</a:t>
            </a:r>
          </a:p>
        </p:txBody>
      </p:sp>
      <p:sp>
        <p:nvSpPr>
          <p:cNvPr id="3" name="Inhaltsplatzhalter 2"/>
          <p:cNvSpPr>
            <a:spLocks noGrp="1"/>
          </p:cNvSpPr>
          <p:nvPr>
            <p:ph idx="1"/>
          </p:nvPr>
        </p:nvSpPr>
        <p:spPr/>
        <p:txBody>
          <a:bodyPr/>
          <a:lstStyle/>
          <a:p>
            <a:endParaRPr lang="de-DE" dirty="0"/>
          </a:p>
          <a:p>
            <a:endParaRPr lang="de-DE" dirty="0"/>
          </a:p>
        </p:txBody>
      </p:sp>
      <p:sp>
        <p:nvSpPr>
          <p:cNvPr id="8" name="Textfeld 7">
            <a:extLst>
              <a:ext uri="{FF2B5EF4-FFF2-40B4-BE49-F238E27FC236}">
                <a16:creationId xmlns:a16="http://schemas.microsoft.com/office/drawing/2014/main" id="{CB808BB1-1586-EC4E-B585-BCBFC1E6423A}"/>
              </a:ext>
            </a:extLst>
          </p:cNvPr>
          <p:cNvSpPr txBox="1"/>
          <p:nvPr/>
        </p:nvSpPr>
        <p:spPr>
          <a:xfrm>
            <a:off x="457200" y="1843028"/>
            <a:ext cx="7988149" cy="5078313"/>
          </a:xfrm>
          <a:prstGeom prst="rect">
            <a:avLst/>
          </a:prstGeom>
          <a:noFill/>
        </p:spPr>
        <p:txBody>
          <a:bodyPr wrap="none" rtlCol="0">
            <a:spAutoFit/>
          </a:bodyPr>
          <a:lstStyle/>
          <a:p>
            <a:pPr marL="285750" indent="-285750">
              <a:buFontTx/>
              <a:buChar char="-"/>
            </a:pPr>
            <a:r>
              <a:rPr lang="de-DE" dirty="0"/>
              <a:t>Mehr Zeit für Inhalte und weniger Zeit für Verwaltung – Fortschritt durch </a:t>
            </a:r>
            <a:br>
              <a:rPr lang="de-DE" dirty="0"/>
            </a:br>
            <a:r>
              <a:rPr lang="de-DE" dirty="0"/>
              <a:t>Digitalisierung</a:t>
            </a:r>
          </a:p>
          <a:p>
            <a:endParaRPr lang="de-DE" dirty="0"/>
          </a:p>
          <a:p>
            <a:pPr marL="285750" indent="-285750">
              <a:buFont typeface="Arial" panose="020B0604020202020204" pitchFamily="34" charset="0"/>
              <a:buChar char="•"/>
            </a:pPr>
            <a:r>
              <a:rPr lang="de-DE" dirty="0"/>
              <a:t>Interne und externe Vernetzung ist einfacher möglich </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Flexibilität (auch räumlich und zeitlich) für Engagierte und Angebote steigt</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Sichtbarkeit von Organisationen, ihrer Angebote und Inhalte steigt durch </a:t>
            </a:r>
            <a:br>
              <a:rPr lang="de-DE" dirty="0"/>
            </a:br>
            <a:r>
              <a:rPr lang="de-DE" dirty="0"/>
              <a:t>Online-Präsenz </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Mehr Wahrnehmung ermöglicht niederschwelligen Zugang </a:t>
            </a:r>
            <a:br>
              <a:rPr lang="de-DE" dirty="0"/>
            </a:br>
            <a:r>
              <a:rPr lang="de-DE" dirty="0"/>
              <a:t>zu Informationen </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Teilhabe im Internet im möglich </a:t>
            </a:r>
            <a:r>
              <a:rPr lang="de-DE" dirty="0">
                <a:sym typeface="Wingdings" pitchFamily="2" charset="2"/>
              </a:rPr>
              <a:t> Inklusion </a:t>
            </a: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Digitales Engagement erzeugt neue Formen des Engagements </a:t>
            </a:r>
            <a:br>
              <a:rPr lang="de-DE" dirty="0"/>
            </a:br>
            <a:r>
              <a:rPr lang="de-DE" dirty="0"/>
              <a:t>(z.B.: Micro-Engagement, </a:t>
            </a:r>
            <a:r>
              <a:rPr lang="de-DE" dirty="0" err="1"/>
              <a:t>Crowdsourcing</a:t>
            </a:r>
            <a:r>
              <a:rPr lang="de-DE" dirty="0"/>
              <a:t>, offene Daten </a:t>
            </a:r>
            <a:br>
              <a:rPr lang="de-DE" dirty="0"/>
            </a:br>
            <a:r>
              <a:rPr lang="de-DE" dirty="0"/>
              <a:t>einbinden und weiterverwenden)</a:t>
            </a:r>
          </a:p>
        </p:txBody>
      </p:sp>
    </p:spTree>
    <p:extLst>
      <p:ext uri="{BB962C8B-B14F-4D97-AF65-F5344CB8AC3E}">
        <p14:creationId xmlns:p14="http://schemas.microsoft.com/office/powerpoint/2010/main" val="42720350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randombar(horizontal)">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circle(in)">
                                      <p:cBhvr>
                                        <p:cTn id="22" dur="2000"/>
                                        <p:tgtEl>
                                          <p:spTgt spid="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fade">
                                      <p:cBhvr>
                                        <p:cTn id="27" dur="500"/>
                                        <p:tgtEl>
                                          <p:spTgt spid="8">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nodeType="clickEffect">
                                  <p:stCondLst>
                                    <p:cond delay="0"/>
                                  </p:stCondLst>
                                  <p:childTnLst>
                                    <p:set>
                                      <p:cBhvr>
                                        <p:cTn id="31" dur="1" fill="hold">
                                          <p:stCondLst>
                                            <p:cond delay="0"/>
                                          </p:stCondLst>
                                        </p:cTn>
                                        <p:tgtEl>
                                          <p:spTgt spid="8">
                                            <p:txEl>
                                              <p:pRg st="10" end="10"/>
                                            </p:txEl>
                                          </p:spTgt>
                                        </p:tgtEl>
                                        <p:attrNameLst>
                                          <p:attrName>style.visibility</p:attrName>
                                        </p:attrNameLst>
                                      </p:cBhvr>
                                      <p:to>
                                        <p:strVal val="visible"/>
                                      </p:to>
                                    </p:set>
                                    <p:animEffect transition="in" filter="fade">
                                      <p:cBhvr>
                                        <p:cTn id="32" dur="2000"/>
                                        <p:tgtEl>
                                          <p:spTgt spid="8">
                                            <p:txEl>
                                              <p:pRg st="10" end="10"/>
                                            </p:txEl>
                                          </p:spTgt>
                                        </p:tgtEl>
                                      </p:cBhvr>
                                    </p:animEffect>
                                    <p:anim calcmode="lin" valueType="num">
                                      <p:cBhvr>
                                        <p:cTn id="33" dur="2000" fill="hold"/>
                                        <p:tgtEl>
                                          <p:spTgt spid="8">
                                            <p:txEl>
                                              <p:pRg st="10" end="10"/>
                                            </p:txEl>
                                          </p:spTgt>
                                        </p:tgtEl>
                                        <p:attrNameLst>
                                          <p:attrName>ppt_w</p:attrName>
                                        </p:attrNameLst>
                                      </p:cBhvr>
                                      <p:tavLst>
                                        <p:tav tm="0" fmla="#ppt_w*sin(2.5*pi*$)">
                                          <p:val>
                                            <p:fltVal val="0"/>
                                          </p:val>
                                        </p:tav>
                                        <p:tav tm="100000">
                                          <p:val>
                                            <p:fltVal val="1"/>
                                          </p:val>
                                        </p:tav>
                                      </p:tavLst>
                                    </p:anim>
                                    <p:anim calcmode="lin" valueType="num">
                                      <p:cBhvr>
                                        <p:cTn id="34" dur="2000" fill="hold"/>
                                        <p:tgtEl>
                                          <p:spTgt spid="8">
                                            <p:txEl>
                                              <p:pRg st="10" end="10"/>
                                            </p:txEl>
                                          </p:spTgt>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0" presetClass="entr" presetSubtype="0" fill="hold" nodeType="clickEffect">
                                  <p:stCondLst>
                                    <p:cond delay="0"/>
                                  </p:stCondLst>
                                  <p:childTnLst>
                                    <p:set>
                                      <p:cBhvr>
                                        <p:cTn id="38" dur="1" fill="hold">
                                          <p:stCondLst>
                                            <p:cond delay="0"/>
                                          </p:stCondLst>
                                        </p:cTn>
                                        <p:tgtEl>
                                          <p:spTgt spid="8">
                                            <p:txEl>
                                              <p:pRg st="12" end="12"/>
                                            </p:txEl>
                                          </p:spTgt>
                                        </p:tgtEl>
                                        <p:attrNameLst>
                                          <p:attrName>style.visibility</p:attrName>
                                        </p:attrNameLst>
                                      </p:cBhvr>
                                      <p:to>
                                        <p:strVal val="visible"/>
                                      </p:to>
                                    </p:set>
                                    <p:animEffect transition="in" filter="wedge">
                                      <p:cBhvr>
                                        <p:cTn id="39" dur="20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05BE27-3C3D-494C-9E0C-D7576E832579}"/>
              </a:ext>
            </a:extLst>
          </p:cNvPr>
          <p:cNvSpPr>
            <a:spLocks noGrp="1"/>
          </p:cNvSpPr>
          <p:nvPr>
            <p:ph type="title"/>
          </p:nvPr>
        </p:nvSpPr>
        <p:spPr>
          <a:xfrm>
            <a:off x="220717" y="533400"/>
            <a:ext cx="8466083" cy="990600"/>
          </a:xfrm>
        </p:spPr>
        <p:txBody>
          <a:bodyPr/>
          <a:lstStyle/>
          <a:p>
            <a:r>
              <a:rPr lang="de-DE" dirty="0"/>
              <a:t>Digitales ehrenamtliches Engagement</a:t>
            </a:r>
          </a:p>
        </p:txBody>
      </p:sp>
      <p:pic>
        <p:nvPicPr>
          <p:cNvPr id="6" name="Inhaltsplatzhalter 5">
            <a:extLst>
              <a:ext uri="{FF2B5EF4-FFF2-40B4-BE49-F238E27FC236}">
                <a16:creationId xmlns:a16="http://schemas.microsoft.com/office/drawing/2014/main" id="{874A2E96-20F2-EB44-9ABF-4A343D8E34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017986"/>
            <a:ext cx="9056324" cy="4319752"/>
          </a:xfrm>
        </p:spPr>
      </p:pic>
    </p:spTree>
    <p:extLst>
      <p:ext uri="{BB962C8B-B14F-4D97-AF65-F5344CB8AC3E}">
        <p14:creationId xmlns:p14="http://schemas.microsoft.com/office/powerpoint/2010/main" val="1424658099"/>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EC8529-6E1A-9F4F-A9B3-77E0CE627A7F}"/>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2177ACA8-0DC6-B54F-A4C0-FB7BA37C29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63" y="788276"/>
            <a:ext cx="9178241" cy="5688724"/>
          </a:xfrm>
        </p:spPr>
      </p:pic>
    </p:spTree>
    <p:extLst>
      <p:ext uri="{BB962C8B-B14F-4D97-AF65-F5344CB8AC3E}">
        <p14:creationId xmlns:p14="http://schemas.microsoft.com/office/powerpoint/2010/main" val="1419084892"/>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C1E96B-074B-E34C-A868-E74463BE5C79}"/>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927705A8-A57F-B149-AAAE-27E281F035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2054" y="0"/>
            <a:ext cx="11247425" cy="7820476"/>
          </a:xfrm>
        </p:spPr>
      </p:pic>
      <p:sp>
        <p:nvSpPr>
          <p:cNvPr id="6" name="Textfeld 5">
            <a:extLst>
              <a:ext uri="{FF2B5EF4-FFF2-40B4-BE49-F238E27FC236}">
                <a16:creationId xmlns:a16="http://schemas.microsoft.com/office/drawing/2014/main" id="{74F0D27B-0EC9-1445-BA9D-EC8F45FB1ED8}"/>
              </a:ext>
            </a:extLst>
          </p:cNvPr>
          <p:cNvSpPr txBox="1"/>
          <p:nvPr/>
        </p:nvSpPr>
        <p:spPr>
          <a:xfrm>
            <a:off x="1287290" y="296907"/>
            <a:ext cx="6569427" cy="4524315"/>
          </a:xfrm>
          <a:prstGeom prst="rect">
            <a:avLst/>
          </a:prstGeom>
          <a:noFill/>
        </p:spPr>
        <p:txBody>
          <a:bodyPr wrap="none" rtlCol="0">
            <a:spAutoFit/>
          </a:bodyPr>
          <a:lstStyle/>
          <a:p>
            <a:pPr algn="ctr"/>
            <a:r>
              <a:rPr lang="de-DE" sz="3200" b="1" dirty="0"/>
              <a:t>Tools, Methoden, Hilfestellungen</a:t>
            </a:r>
          </a:p>
          <a:p>
            <a:pPr algn="ctr"/>
            <a:endParaRPr lang="de-DE" sz="3200" b="1" dirty="0"/>
          </a:p>
          <a:p>
            <a:pPr algn="ctr"/>
            <a:endParaRPr lang="de-DE" sz="3200" b="1" dirty="0"/>
          </a:p>
          <a:p>
            <a:pPr algn="ctr"/>
            <a:endParaRPr lang="de-DE" sz="3200" b="1" dirty="0"/>
          </a:p>
          <a:p>
            <a:pPr algn="ctr"/>
            <a:endParaRPr lang="de-DE" sz="3200" b="1" dirty="0"/>
          </a:p>
          <a:p>
            <a:pPr algn="ctr"/>
            <a:endParaRPr lang="de-DE" sz="3200" b="1" dirty="0"/>
          </a:p>
          <a:p>
            <a:pPr algn="ctr"/>
            <a:endParaRPr lang="de-DE" sz="3200" b="1" dirty="0"/>
          </a:p>
          <a:p>
            <a:pPr algn="ctr"/>
            <a:endParaRPr lang="de-DE" sz="3200" b="1" dirty="0"/>
          </a:p>
          <a:p>
            <a:pPr algn="ctr"/>
            <a:endParaRPr lang="de-DE" sz="3200" b="1" dirty="0"/>
          </a:p>
        </p:txBody>
      </p:sp>
    </p:spTree>
    <p:extLst>
      <p:ext uri="{BB962C8B-B14F-4D97-AF65-F5344CB8AC3E}">
        <p14:creationId xmlns:p14="http://schemas.microsoft.com/office/powerpoint/2010/main" val="4039077273"/>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C44319D-DF6C-6C47-9553-E20B8FB1ECCD}"/>
              </a:ext>
            </a:extLst>
          </p:cNvPr>
          <p:cNvSpPr>
            <a:spLocks noGrp="1"/>
          </p:cNvSpPr>
          <p:nvPr>
            <p:ph idx="1"/>
          </p:nvPr>
        </p:nvSpPr>
        <p:spPr>
          <a:xfrm>
            <a:off x="457200" y="1"/>
            <a:ext cx="8229600" cy="6858000"/>
          </a:xfrm>
        </p:spPr>
        <p:txBody>
          <a:bodyPr/>
          <a:lstStyle/>
          <a:p>
            <a:r>
              <a:rPr lang="de-DE" dirty="0"/>
              <a:t>Zusammenarbeit: </a:t>
            </a:r>
          </a:p>
          <a:p>
            <a:pPr lvl="1"/>
            <a:r>
              <a:rPr lang="de-DE" dirty="0"/>
              <a:t>Google Suite</a:t>
            </a:r>
          </a:p>
          <a:p>
            <a:pPr lvl="1"/>
            <a:r>
              <a:rPr lang="de-DE" dirty="0" err="1"/>
              <a:t>Etherpads</a:t>
            </a:r>
            <a:endParaRPr lang="de-DE" dirty="0"/>
          </a:p>
          <a:p>
            <a:pPr lvl="1"/>
            <a:r>
              <a:rPr lang="de-DE" dirty="0"/>
              <a:t>Microsoft 365</a:t>
            </a:r>
            <a:endParaRPr lang="de-DE" dirty="0">
              <a:sym typeface="Wingdings" pitchFamily="2" charset="2"/>
            </a:endParaRPr>
          </a:p>
          <a:p>
            <a:pPr lvl="1"/>
            <a:r>
              <a:rPr lang="de-DE" dirty="0" err="1">
                <a:sym typeface="Wingdings" pitchFamily="2" charset="2"/>
              </a:rPr>
              <a:t>Slack</a:t>
            </a:r>
            <a:endParaRPr lang="de-DE" dirty="0">
              <a:sym typeface="Wingdings" pitchFamily="2" charset="2"/>
            </a:endParaRPr>
          </a:p>
          <a:p>
            <a:pPr lvl="1"/>
            <a:r>
              <a:rPr lang="de-DE" dirty="0">
                <a:sym typeface="Wingdings" pitchFamily="2" charset="2"/>
              </a:rPr>
              <a:t>WhatsApp</a:t>
            </a:r>
            <a:endParaRPr lang="de-DE" dirty="0"/>
          </a:p>
          <a:p>
            <a:endParaRPr lang="de-DE" dirty="0"/>
          </a:p>
          <a:p>
            <a:r>
              <a:rPr lang="de-DE" dirty="0"/>
              <a:t>Beteiligung</a:t>
            </a:r>
          </a:p>
          <a:p>
            <a:pPr lvl="1"/>
            <a:r>
              <a:rPr lang="de-DE" dirty="0"/>
              <a:t>Abstimmungen</a:t>
            </a:r>
          </a:p>
          <a:p>
            <a:pPr lvl="1"/>
            <a:r>
              <a:rPr lang="de-DE" dirty="0"/>
              <a:t>Anträge</a:t>
            </a:r>
          </a:p>
          <a:p>
            <a:pPr lvl="1"/>
            <a:endParaRPr lang="de-DE" dirty="0"/>
          </a:p>
          <a:p>
            <a:r>
              <a:rPr lang="de-DE" dirty="0"/>
              <a:t>Veranstaltungsorganisation</a:t>
            </a:r>
          </a:p>
          <a:p>
            <a:endParaRPr lang="de-DE" dirty="0"/>
          </a:p>
          <a:p>
            <a:r>
              <a:rPr lang="de-DE" dirty="0"/>
              <a:t>Soziale Netzwerke</a:t>
            </a:r>
          </a:p>
          <a:p>
            <a:pPr lvl="1"/>
            <a:r>
              <a:rPr lang="de-DE" dirty="0"/>
              <a:t>Twitter, Facebook</a:t>
            </a:r>
          </a:p>
          <a:p>
            <a:pPr lvl="1"/>
            <a:r>
              <a:rPr lang="de-DE" dirty="0" err="1"/>
              <a:t>Snapchat</a:t>
            </a:r>
            <a:endParaRPr lang="de-DE" dirty="0"/>
          </a:p>
          <a:p>
            <a:pPr lvl="1"/>
            <a:r>
              <a:rPr lang="de-DE" dirty="0"/>
              <a:t>... </a:t>
            </a:r>
            <a:r>
              <a:rPr lang="de-DE" dirty="0">
                <a:sym typeface="Wingdings" pitchFamily="2" charset="2"/>
              </a:rPr>
              <a:t> </a:t>
            </a:r>
            <a:r>
              <a:rPr lang="de-DE" b="1" dirty="0">
                <a:sym typeface="Wingdings" pitchFamily="2" charset="2"/>
              </a:rPr>
              <a:t>Wo sind potentielle Ehrenamtliche unterwegs???</a:t>
            </a:r>
            <a:endParaRPr lang="de-DE" b="1" dirty="0"/>
          </a:p>
        </p:txBody>
      </p:sp>
      <p:pic>
        <p:nvPicPr>
          <p:cNvPr id="4" name="Grafik 3">
            <a:extLst>
              <a:ext uri="{FF2B5EF4-FFF2-40B4-BE49-F238E27FC236}">
                <a16:creationId xmlns:a16="http://schemas.microsoft.com/office/drawing/2014/main" id="{80973E15-548B-FB45-936B-CCBCD72C7EF3}"/>
              </a:ext>
            </a:extLst>
          </p:cNvPr>
          <p:cNvPicPr>
            <a:picLocks noChangeAspect="1"/>
          </p:cNvPicPr>
          <p:nvPr/>
        </p:nvPicPr>
        <p:blipFill>
          <a:blip r:embed="rId2"/>
          <a:stretch>
            <a:fillRect/>
          </a:stretch>
        </p:blipFill>
        <p:spPr>
          <a:xfrm>
            <a:off x="3878316" y="1616731"/>
            <a:ext cx="7346730" cy="2202788"/>
          </a:xfrm>
          <a:prstGeom prst="rect">
            <a:avLst/>
          </a:prstGeom>
        </p:spPr>
      </p:pic>
      <p:sp>
        <p:nvSpPr>
          <p:cNvPr id="2" name="Textfeld 1">
            <a:extLst>
              <a:ext uri="{FF2B5EF4-FFF2-40B4-BE49-F238E27FC236}">
                <a16:creationId xmlns:a16="http://schemas.microsoft.com/office/drawing/2014/main" id="{67F127B4-8779-D947-9600-52E2D091C6CC}"/>
              </a:ext>
            </a:extLst>
          </p:cNvPr>
          <p:cNvSpPr txBox="1"/>
          <p:nvPr/>
        </p:nvSpPr>
        <p:spPr>
          <a:xfrm>
            <a:off x="5722883" y="4692428"/>
            <a:ext cx="2634054" cy="646331"/>
          </a:xfrm>
          <a:prstGeom prst="rect">
            <a:avLst/>
          </a:prstGeom>
          <a:noFill/>
        </p:spPr>
        <p:txBody>
          <a:bodyPr wrap="none" rtlCol="0">
            <a:spAutoFit/>
          </a:bodyPr>
          <a:lstStyle/>
          <a:p>
            <a:r>
              <a:rPr lang="de-DE" b="1" dirty="0"/>
              <a:t>Grundsätzlich: </a:t>
            </a:r>
          </a:p>
          <a:p>
            <a:r>
              <a:rPr lang="de-DE" b="1" dirty="0"/>
              <a:t>Software </a:t>
            </a:r>
            <a:r>
              <a:rPr lang="de-DE" b="1" dirty="0" err="1"/>
              <a:t>as</a:t>
            </a:r>
            <a:r>
              <a:rPr lang="de-DE" b="1" dirty="0"/>
              <a:t> a Service!</a:t>
            </a:r>
          </a:p>
        </p:txBody>
      </p:sp>
    </p:spTree>
    <p:extLst>
      <p:ext uri="{BB962C8B-B14F-4D97-AF65-F5344CB8AC3E}">
        <p14:creationId xmlns:p14="http://schemas.microsoft.com/office/powerpoint/2010/main" val="17895667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1" end="1"/>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2" end="2"/>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3" end="3"/>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4" end="4"/>
                                            </p:txEl>
                                          </p:spTgt>
                                        </p:tgtEl>
                                      </p:cBhvr>
                                    </p:animEffect>
                                  </p:childTnLst>
                                </p:cTn>
                              </p:par>
                              <p:par>
                                <p:cTn id="25" presetID="1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 calcmode="lin" valueType="num">
                                      <p:cBhvr additive="base">
                                        <p:cTn id="4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circle(in)">
                                      <p:cBhvr>
                                        <p:cTn id="47" dur="2000"/>
                                        <p:tgtEl>
                                          <p:spTgt spid="3">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
                                            <p:txEl>
                                              <p:pRg st="13" end="13"/>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
                                            <p:txEl>
                                              <p:pRg st="14" end="14"/>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3">
                                            <p:txEl>
                                              <p:pRg st="15" end="15"/>
                                            </p:txEl>
                                          </p:spTgt>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55" presetClass="entr"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 calcmode="lin" valueType="num">
                                      <p:cBhvr>
                                        <p:cTn id="62" dur="1000" fill="hold"/>
                                        <p:tgtEl>
                                          <p:spTgt spid="2"/>
                                        </p:tgtEl>
                                        <p:attrNameLst>
                                          <p:attrName>ppt_w</p:attrName>
                                        </p:attrNameLst>
                                      </p:cBhvr>
                                      <p:tavLst>
                                        <p:tav tm="0">
                                          <p:val>
                                            <p:strVal val="#ppt_w*0.70"/>
                                          </p:val>
                                        </p:tav>
                                        <p:tav tm="100000">
                                          <p:val>
                                            <p:strVal val="#ppt_w"/>
                                          </p:val>
                                        </p:tav>
                                      </p:tavLst>
                                    </p:anim>
                                    <p:anim calcmode="lin" valueType="num">
                                      <p:cBhvr>
                                        <p:cTn id="63" dur="1000" fill="hold"/>
                                        <p:tgtEl>
                                          <p:spTgt spid="2"/>
                                        </p:tgtEl>
                                        <p:attrNameLst>
                                          <p:attrName>ppt_h</p:attrName>
                                        </p:attrNameLst>
                                      </p:cBhvr>
                                      <p:tavLst>
                                        <p:tav tm="0">
                                          <p:val>
                                            <p:strVal val="#ppt_h"/>
                                          </p:val>
                                        </p:tav>
                                        <p:tav tm="100000">
                                          <p:val>
                                            <p:strVal val="#ppt_h"/>
                                          </p:val>
                                        </p:tav>
                                      </p:tavLst>
                                    </p:anim>
                                    <p:animEffect transition="in" filter="fade">
                                      <p:cBhvr>
                                        <p:cTn id="6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CBD500-82DC-FE45-A9C0-5746D41DE743}"/>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5E404090-9C1F-C14E-828F-F62D250D7F7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65282" y="-2573884"/>
            <a:ext cx="13414235" cy="9431884"/>
          </a:xfrm>
        </p:spPr>
      </p:pic>
      <p:sp>
        <p:nvSpPr>
          <p:cNvPr id="6" name="Trapez 5">
            <a:extLst>
              <a:ext uri="{FF2B5EF4-FFF2-40B4-BE49-F238E27FC236}">
                <a16:creationId xmlns:a16="http://schemas.microsoft.com/office/drawing/2014/main" id="{3E4B3BB7-2BE5-B64B-8F35-3971338CB795}"/>
              </a:ext>
            </a:extLst>
          </p:cNvPr>
          <p:cNvSpPr/>
          <p:nvPr/>
        </p:nvSpPr>
        <p:spPr>
          <a:xfrm>
            <a:off x="2081048" y="2538248"/>
            <a:ext cx="5076497" cy="3074276"/>
          </a:xfrm>
          <a:prstGeom prst="trapezoid">
            <a:avLst>
              <a:gd name="adj" fmla="val 3462"/>
            </a:avLst>
          </a:prstGeom>
          <a:solidFill>
            <a:schemeClr val="tx1"/>
          </a:solidFill>
          <a:ln w="26424">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t>Spannende Webseiten!</a:t>
            </a:r>
          </a:p>
        </p:txBody>
      </p:sp>
    </p:spTree>
    <p:extLst>
      <p:ext uri="{BB962C8B-B14F-4D97-AF65-F5344CB8AC3E}">
        <p14:creationId xmlns:p14="http://schemas.microsoft.com/office/powerpoint/2010/main" val="2087662170"/>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EB36CC7-2133-BD47-B343-E2ADD1C0D296}"/>
              </a:ext>
            </a:extLst>
          </p:cNvPr>
          <p:cNvSpPr>
            <a:spLocks noGrp="1"/>
          </p:cNvSpPr>
          <p:nvPr>
            <p:ph idx="1"/>
          </p:nvPr>
        </p:nvSpPr>
        <p:spPr/>
        <p:txBody>
          <a:bodyPr/>
          <a:lstStyle/>
          <a:p>
            <a:pPr lvl="1"/>
            <a:r>
              <a:rPr lang="de-DE" b="1" dirty="0" err="1"/>
              <a:t>erzähldavon.de</a:t>
            </a:r>
            <a:endParaRPr lang="de-DE" b="1" dirty="0"/>
          </a:p>
          <a:p>
            <a:pPr lvl="2"/>
            <a:r>
              <a:rPr lang="de-DE" dirty="0"/>
              <a:t>Online-Weiterbildungsplatt für Vereine, Initiativen etc. zu digitalen Themen, Kommunikation etc.</a:t>
            </a:r>
          </a:p>
          <a:p>
            <a:pPr lvl="2"/>
            <a:endParaRPr lang="de-DE" dirty="0"/>
          </a:p>
          <a:p>
            <a:pPr lvl="1"/>
            <a:r>
              <a:rPr lang="de-DE" dirty="0" err="1"/>
              <a:t>helpteers.net</a:t>
            </a:r>
            <a:endParaRPr lang="de-DE" dirty="0"/>
          </a:p>
          <a:p>
            <a:pPr lvl="2"/>
            <a:endParaRPr lang="de-DE" dirty="0"/>
          </a:p>
          <a:p>
            <a:pPr lvl="2"/>
            <a:endParaRPr lang="de-DE" dirty="0"/>
          </a:p>
          <a:p>
            <a:pPr lvl="1"/>
            <a:endParaRPr lang="de-DE" dirty="0"/>
          </a:p>
        </p:txBody>
      </p:sp>
      <p:pic>
        <p:nvPicPr>
          <p:cNvPr id="2" name="Grafik 1">
            <a:extLst>
              <a:ext uri="{FF2B5EF4-FFF2-40B4-BE49-F238E27FC236}">
                <a16:creationId xmlns:a16="http://schemas.microsoft.com/office/drawing/2014/main" id="{68400470-039D-9C4A-9200-9E1D2DFCD346}"/>
              </a:ext>
            </a:extLst>
          </p:cNvPr>
          <p:cNvPicPr>
            <a:picLocks noChangeAspect="1"/>
          </p:cNvPicPr>
          <p:nvPr/>
        </p:nvPicPr>
        <p:blipFill>
          <a:blip r:embed="rId2"/>
          <a:stretch>
            <a:fillRect/>
          </a:stretch>
        </p:blipFill>
        <p:spPr>
          <a:xfrm>
            <a:off x="-1135115" y="-977479"/>
            <a:ext cx="11871434" cy="7419647"/>
          </a:xfrm>
          <a:prstGeom prst="rect">
            <a:avLst/>
          </a:prstGeom>
        </p:spPr>
      </p:pic>
    </p:spTree>
    <p:extLst>
      <p:ext uri="{BB962C8B-B14F-4D97-AF65-F5344CB8AC3E}">
        <p14:creationId xmlns:p14="http://schemas.microsoft.com/office/powerpoint/2010/main" val="517356726"/>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7787DD-4FC2-6944-AC8C-7ED142961334}"/>
              </a:ext>
            </a:extLst>
          </p:cNvPr>
          <p:cNvSpPr>
            <a:spLocks noGrp="1"/>
          </p:cNvSpPr>
          <p:nvPr>
            <p:ph type="title"/>
          </p:nvPr>
        </p:nvSpPr>
        <p:spPr/>
        <p:txBody>
          <a:bodyPr/>
          <a:lstStyle/>
          <a:p>
            <a:endParaRPr lang="de-DE"/>
          </a:p>
        </p:txBody>
      </p:sp>
      <p:pic>
        <p:nvPicPr>
          <p:cNvPr id="6" name="Inhaltsplatzhalter 5">
            <a:extLst>
              <a:ext uri="{FF2B5EF4-FFF2-40B4-BE49-F238E27FC236}">
                <a16:creationId xmlns:a16="http://schemas.microsoft.com/office/drawing/2014/main" id="{D0163571-F274-524D-A58E-EC36858A98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714" y="0"/>
            <a:ext cx="9054571" cy="2144110"/>
          </a:xfrm>
        </p:spPr>
      </p:pic>
      <p:pic>
        <p:nvPicPr>
          <p:cNvPr id="8" name="Grafik 7">
            <a:extLst>
              <a:ext uri="{FF2B5EF4-FFF2-40B4-BE49-F238E27FC236}">
                <a16:creationId xmlns:a16="http://schemas.microsoft.com/office/drawing/2014/main" id="{116F2A1E-27AF-2C4A-9B8C-CBB3A0627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02762"/>
            <a:ext cx="9144000" cy="3955238"/>
          </a:xfrm>
          <a:prstGeom prst="rect">
            <a:avLst/>
          </a:prstGeom>
        </p:spPr>
      </p:pic>
    </p:spTree>
    <p:extLst>
      <p:ext uri="{BB962C8B-B14F-4D97-AF65-F5344CB8AC3E}">
        <p14:creationId xmlns:p14="http://schemas.microsoft.com/office/powerpoint/2010/main" val="992176794"/>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A4C34F-3793-C64A-B3EC-004A87B12643}"/>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43778C7A-89F6-F64E-B846-225A215860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935" y="533400"/>
            <a:ext cx="8964001" cy="5046662"/>
          </a:xfrm>
        </p:spPr>
      </p:pic>
    </p:spTree>
    <p:extLst>
      <p:ext uri="{BB962C8B-B14F-4D97-AF65-F5344CB8AC3E}">
        <p14:creationId xmlns:p14="http://schemas.microsoft.com/office/powerpoint/2010/main" val="3973902214"/>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4294967295"/>
          </p:nvPr>
        </p:nvSpPr>
        <p:spPr>
          <a:xfrm>
            <a:off x="457200" y="18288"/>
            <a:ext cx="2895600" cy="329184"/>
          </a:xfrm>
          <a:prstGeom prst="rect">
            <a:avLst/>
          </a:prstGeom>
        </p:spPr>
        <p:txBody>
          <a:bodyPr/>
          <a:lstStyle/>
          <a:p>
            <a:fld id="{9D89270A-8BE0-A547-AD84-85D530BE9A5B}" type="datetime1">
              <a:rPr lang="de-DE" smtClean="0"/>
              <a:t>03.05.18</a:t>
            </a:fld>
            <a:endParaRPr lang="en-US" dirty="0"/>
          </a:p>
        </p:txBody>
      </p:sp>
      <p:pic>
        <p:nvPicPr>
          <p:cNvPr id="3" name="Inhaltsplatzhalter 2"/>
          <p:cNvPicPr>
            <a:picLocks noGrp="1" noChangeAspect="1"/>
          </p:cNvPicPr>
          <p:nvPr>
            <p:ph idx="1"/>
          </p:nvPr>
        </p:nvPicPr>
        <p:blipFill>
          <a:blip r:embed="rId3">
            <a:grayscl/>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200346" y="-9722"/>
            <a:ext cx="10317702" cy="6867722"/>
          </a:xfrm>
        </p:spPr>
      </p:pic>
      <p:sp>
        <p:nvSpPr>
          <p:cNvPr id="5" name="Textfeld 4"/>
          <p:cNvSpPr txBox="1"/>
          <p:nvPr/>
        </p:nvSpPr>
        <p:spPr>
          <a:xfrm>
            <a:off x="551144" y="182880"/>
            <a:ext cx="7327583" cy="9633406"/>
          </a:xfrm>
          <a:prstGeom prst="rect">
            <a:avLst/>
          </a:prstGeom>
          <a:noFill/>
        </p:spPr>
        <p:txBody>
          <a:bodyPr wrap="none" rtlCol="0">
            <a:spAutoFit/>
          </a:bodyPr>
          <a:lstStyle/>
          <a:p>
            <a:r>
              <a:rPr lang="de-DE" sz="2800" b="1" dirty="0">
                <a:solidFill>
                  <a:schemeClr val="bg1"/>
                </a:solidFill>
              </a:rPr>
              <a:t>Was ist die digitale Transformation?</a:t>
            </a:r>
          </a:p>
          <a:p>
            <a:endParaRPr lang="de-DE" sz="2800" b="1" dirty="0">
              <a:solidFill>
                <a:schemeClr val="bg1"/>
              </a:solidFill>
            </a:endParaRPr>
          </a:p>
          <a:p>
            <a:endParaRPr lang="de-DE" sz="2800" b="1" dirty="0">
              <a:solidFill>
                <a:schemeClr val="bg1"/>
              </a:solidFill>
            </a:endParaRPr>
          </a:p>
          <a:p>
            <a:r>
              <a:rPr lang="de-DE" sz="2800" b="1" dirty="0">
                <a:solidFill>
                  <a:schemeClr val="bg1"/>
                </a:solidFill>
              </a:rPr>
              <a:t>Ehrenamt 4.0 – Was verändert sich? </a:t>
            </a:r>
          </a:p>
          <a:p>
            <a:endParaRPr lang="de-DE" sz="2800" b="1" dirty="0">
              <a:solidFill>
                <a:schemeClr val="bg1"/>
              </a:solidFill>
            </a:endParaRPr>
          </a:p>
          <a:p>
            <a:endParaRPr lang="de-DE" sz="2800" b="1" dirty="0">
              <a:solidFill>
                <a:schemeClr val="bg1"/>
              </a:solidFill>
            </a:endParaRPr>
          </a:p>
          <a:p>
            <a:r>
              <a:rPr lang="de-DE" sz="2800" b="1" dirty="0">
                <a:solidFill>
                  <a:schemeClr val="bg1"/>
                </a:solidFill>
              </a:rPr>
              <a:t>Digital Arbeiten </a:t>
            </a:r>
          </a:p>
          <a:p>
            <a:pPr marL="457200" indent="-457200">
              <a:buFontTx/>
              <a:buChar char="-"/>
            </a:pPr>
            <a:r>
              <a:rPr lang="de-DE" sz="2800" b="1" dirty="0">
                <a:solidFill>
                  <a:schemeClr val="bg1"/>
                </a:solidFill>
              </a:rPr>
              <a:t>Tools und Methoden </a:t>
            </a:r>
          </a:p>
          <a:p>
            <a:pPr marL="457200" indent="-457200">
              <a:buFontTx/>
              <a:buChar char="-"/>
            </a:pPr>
            <a:r>
              <a:rPr lang="de-DE" sz="2800" b="1" dirty="0">
                <a:solidFill>
                  <a:schemeClr val="bg1"/>
                </a:solidFill>
              </a:rPr>
              <a:t>Websites </a:t>
            </a:r>
          </a:p>
          <a:p>
            <a:r>
              <a:rPr lang="de-DE" sz="2800" b="1" dirty="0">
                <a:solidFill>
                  <a:schemeClr val="bg1"/>
                </a:solidFill>
              </a:rPr>
              <a:t>für die Arbeit von und mit </a:t>
            </a:r>
          </a:p>
          <a:p>
            <a:r>
              <a:rPr lang="de-DE" sz="2800" b="1" dirty="0">
                <a:solidFill>
                  <a:schemeClr val="bg1"/>
                </a:solidFill>
              </a:rPr>
              <a:t>Ehrenamtlichen</a:t>
            </a:r>
          </a:p>
          <a:p>
            <a:endParaRPr lang="de-DE" sz="2800" b="1" dirty="0">
              <a:solidFill>
                <a:schemeClr val="bg1"/>
              </a:solidFill>
            </a:endParaRPr>
          </a:p>
          <a:p>
            <a:r>
              <a:rPr lang="de-DE" sz="2800" b="1" dirty="0">
                <a:solidFill>
                  <a:schemeClr val="bg1"/>
                </a:solidFill>
              </a:rPr>
              <a:t>Welche Optionen haben Organisationen? </a:t>
            </a:r>
          </a:p>
          <a:p>
            <a:endParaRPr lang="de-DE" sz="2800" b="1" dirty="0">
              <a:solidFill>
                <a:schemeClr val="bg1"/>
              </a:solidFill>
            </a:endParaRPr>
          </a:p>
          <a:p>
            <a:r>
              <a:rPr lang="de-DE" sz="2800" b="1" dirty="0">
                <a:solidFill>
                  <a:schemeClr val="bg1"/>
                </a:solidFill>
              </a:rPr>
              <a:t>Fazit?</a:t>
            </a:r>
          </a:p>
          <a:p>
            <a:endParaRPr lang="de-DE" sz="2800" b="1" dirty="0">
              <a:solidFill>
                <a:schemeClr val="bg1"/>
              </a:solidFill>
            </a:endParaRPr>
          </a:p>
          <a:p>
            <a:endParaRPr lang="de-DE" sz="2800" b="1" dirty="0">
              <a:solidFill>
                <a:schemeClr val="bg1"/>
              </a:solidFill>
            </a:endParaRPr>
          </a:p>
          <a:p>
            <a:r>
              <a:rPr lang="de-DE" sz="2400" b="1" dirty="0">
                <a:solidFill>
                  <a:schemeClr val="bg1"/>
                </a:solidFill>
              </a:rPr>
              <a:t>		</a:t>
            </a:r>
          </a:p>
          <a:p>
            <a:endParaRPr lang="de-DE" sz="2400" b="1" dirty="0">
              <a:solidFill>
                <a:schemeClr val="bg1"/>
              </a:solidFill>
            </a:endParaRPr>
          </a:p>
          <a:p>
            <a:endParaRPr lang="de-DE" sz="2400" b="1" dirty="0">
              <a:solidFill>
                <a:schemeClr val="bg1"/>
              </a:solidFill>
            </a:endParaRPr>
          </a:p>
          <a:p>
            <a:endParaRPr lang="de-DE" sz="2400" b="1" dirty="0">
              <a:solidFill>
                <a:schemeClr val="bg1"/>
              </a:solidFill>
            </a:endParaRPr>
          </a:p>
          <a:p>
            <a:endParaRPr lang="de-DE" sz="2400" b="1" dirty="0">
              <a:solidFill>
                <a:schemeClr val="bg1"/>
              </a:solidFill>
            </a:endParaRPr>
          </a:p>
          <a:p>
            <a:endParaRPr lang="de-DE" sz="2400" b="1" dirty="0">
              <a:solidFill>
                <a:schemeClr val="bg1"/>
              </a:solidFill>
            </a:endParaRPr>
          </a:p>
        </p:txBody>
      </p:sp>
    </p:spTree>
    <p:extLst>
      <p:ext uri="{BB962C8B-B14F-4D97-AF65-F5344CB8AC3E}">
        <p14:creationId xmlns:p14="http://schemas.microsoft.com/office/powerpoint/2010/main" val="16543046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14" end="14"/>
                                            </p:txEl>
                                          </p:spTgt>
                                        </p:tgtEl>
                                        <p:attrNameLst>
                                          <p:attrName>style.visibility</p:attrName>
                                        </p:attrNameLst>
                                      </p:cBhvr>
                                      <p:to>
                                        <p:strVal val="visible"/>
                                      </p:to>
                                    </p:set>
                                    <p:animEffect transition="in" filter="wheel(1)">
                                      <p:cBhvr>
                                        <p:cTn id="7" dur="20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12E727-4606-D648-8DAB-2847E583DB73}"/>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F0EAEE24-F444-8043-80C3-AEACCB46A95E}"/>
              </a:ext>
            </a:extLst>
          </p:cNvPr>
          <p:cNvPicPr>
            <a:picLocks noGrp="1" noChangeAspect="1"/>
          </p:cNvPicPr>
          <p:nvPr>
            <p:ph idx="1"/>
          </p:nvPr>
        </p:nvPicPr>
        <p:blipFill>
          <a:blip r:embed="rId2">
            <a:alphaModFix amt="35000"/>
            <a:extLst>
              <a:ext uri="{28A0092B-C50C-407E-A947-70E740481C1C}">
                <a14:useLocalDpi xmlns:a14="http://schemas.microsoft.com/office/drawing/2010/main" val="0"/>
              </a:ext>
            </a:extLst>
          </a:blip>
          <a:stretch>
            <a:fillRect/>
          </a:stretch>
        </p:blipFill>
        <p:spPr>
          <a:xfrm>
            <a:off x="-551795" y="0"/>
            <a:ext cx="11205449" cy="744111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6" name="Textfeld 5">
            <a:extLst>
              <a:ext uri="{FF2B5EF4-FFF2-40B4-BE49-F238E27FC236}">
                <a16:creationId xmlns:a16="http://schemas.microsoft.com/office/drawing/2014/main" id="{5584443A-6E2F-6B4A-AD6D-38A7E75EC67D}"/>
              </a:ext>
            </a:extLst>
          </p:cNvPr>
          <p:cNvSpPr txBox="1"/>
          <p:nvPr/>
        </p:nvSpPr>
        <p:spPr>
          <a:xfrm>
            <a:off x="1927319" y="2872667"/>
            <a:ext cx="6247223" cy="2308324"/>
          </a:xfrm>
          <a:prstGeom prst="rect">
            <a:avLst/>
          </a:prstGeom>
          <a:noFill/>
        </p:spPr>
        <p:txBody>
          <a:bodyPr wrap="none" rtlCol="0">
            <a:spAutoFit/>
          </a:bodyPr>
          <a:lstStyle/>
          <a:p>
            <a:pPr algn="ctr"/>
            <a:r>
              <a:rPr lang="de-DE" sz="4800" b="1" dirty="0"/>
              <a:t>Was bedeuten die </a:t>
            </a:r>
          </a:p>
          <a:p>
            <a:pPr algn="ctr"/>
            <a:r>
              <a:rPr lang="de-DE" sz="4800" b="1" dirty="0" err="1"/>
              <a:t>Entwickungen</a:t>
            </a:r>
            <a:br>
              <a:rPr lang="de-DE" sz="4800" b="1" dirty="0"/>
            </a:br>
            <a:r>
              <a:rPr lang="de-DE" sz="4800" b="1" dirty="0"/>
              <a:t>für Organisationen? </a:t>
            </a:r>
          </a:p>
        </p:txBody>
      </p:sp>
    </p:spTree>
    <p:extLst>
      <p:ext uri="{BB962C8B-B14F-4D97-AF65-F5344CB8AC3E}">
        <p14:creationId xmlns:p14="http://schemas.microsoft.com/office/powerpoint/2010/main" val="4071259534"/>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0250" y="78830"/>
            <a:ext cx="10360719" cy="6700345"/>
          </a:xfrm>
        </p:spPr>
      </p:pic>
      <p:sp>
        <p:nvSpPr>
          <p:cNvPr id="5" name="Textfeld 4"/>
          <p:cNvSpPr txBox="1"/>
          <p:nvPr/>
        </p:nvSpPr>
        <p:spPr>
          <a:xfrm>
            <a:off x="2781847" y="1022121"/>
            <a:ext cx="3849132" cy="5509200"/>
          </a:xfrm>
          <a:prstGeom prst="rect">
            <a:avLst/>
          </a:prstGeom>
          <a:noFill/>
        </p:spPr>
        <p:txBody>
          <a:bodyPr wrap="none" rtlCol="0">
            <a:spAutoFit/>
          </a:bodyPr>
          <a:lstStyle/>
          <a:p>
            <a:pPr algn="ctr"/>
            <a:r>
              <a:rPr lang="de-DE" sz="3200" b="1" dirty="0">
                <a:solidFill>
                  <a:schemeClr val="bg1"/>
                </a:solidFill>
              </a:rPr>
              <a:t>Ehrenamt 4.0</a:t>
            </a:r>
          </a:p>
          <a:p>
            <a:pPr algn="ctr"/>
            <a:endParaRPr lang="de-DE" sz="3200" b="1" dirty="0">
              <a:solidFill>
                <a:schemeClr val="bg1"/>
              </a:solidFill>
            </a:endParaRPr>
          </a:p>
          <a:p>
            <a:pPr algn="ctr"/>
            <a:endParaRPr lang="de-DE" sz="3200" b="1" dirty="0">
              <a:solidFill>
                <a:schemeClr val="bg1"/>
              </a:solidFill>
            </a:endParaRPr>
          </a:p>
          <a:p>
            <a:pPr algn="ctr"/>
            <a:endParaRPr lang="de-DE" sz="3200" b="1" dirty="0">
              <a:solidFill>
                <a:schemeClr val="bg1"/>
              </a:solidFill>
            </a:endParaRPr>
          </a:p>
          <a:p>
            <a:pPr algn="ctr"/>
            <a:endParaRPr lang="de-DE" sz="3200" b="1" dirty="0">
              <a:solidFill>
                <a:schemeClr val="bg1"/>
              </a:solidFill>
            </a:endParaRPr>
          </a:p>
          <a:p>
            <a:pPr algn="ctr"/>
            <a:endParaRPr lang="de-DE" sz="3200" b="1" dirty="0">
              <a:solidFill>
                <a:schemeClr val="bg1"/>
              </a:solidFill>
            </a:endParaRPr>
          </a:p>
          <a:p>
            <a:pPr algn="ctr"/>
            <a:endParaRPr lang="de-DE" sz="3200" b="1" dirty="0">
              <a:solidFill>
                <a:schemeClr val="bg1"/>
              </a:solidFill>
            </a:endParaRPr>
          </a:p>
          <a:p>
            <a:pPr algn="ctr"/>
            <a:endParaRPr lang="de-DE" sz="3200" b="1" dirty="0">
              <a:solidFill>
                <a:schemeClr val="bg1"/>
              </a:solidFill>
            </a:endParaRPr>
          </a:p>
          <a:p>
            <a:pPr algn="ctr"/>
            <a:endParaRPr lang="de-DE" sz="3200" b="1" dirty="0">
              <a:solidFill>
                <a:schemeClr val="bg1"/>
              </a:solidFill>
            </a:endParaRPr>
          </a:p>
          <a:p>
            <a:pPr algn="ctr"/>
            <a:r>
              <a:rPr lang="de-DE" sz="3200" b="1" dirty="0">
                <a:solidFill>
                  <a:schemeClr val="bg1"/>
                </a:solidFill>
              </a:rPr>
              <a:t>Voraussetzungen</a:t>
            </a:r>
          </a:p>
          <a:p>
            <a:pPr algn="ctr"/>
            <a:r>
              <a:rPr lang="de-DE" sz="3200" b="1" dirty="0">
                <a:solidFill>
                  <a:schemeClr val="bg1"/>
                </a:solidFill>
              </a:rPr>
              <a:t>für Organisationen</a:t>
            </a:r>
          </a:p>
        </p:txBody>
      </p:sp>
      <p:sp>
        <p:nvSpPr>
          <p:cNvPr id="6" name="Textfeld 5"/>
          <p:cNvSpPr txBox="1"/>
          <p:nvPr/>
        </p:nvSpPr>
        <p:spPr>
          <a:xfrm>
            <a:off x="7427622" y="1028700"/>
            <a:ext cx="1428596" cy="369332"/>
          </a:xfrm>
          <a:prstGeom prst="rect">
            <a:avLst/>
          </a:prstGeom>
          <a:noFill/>
        </p:spPr>
        <p:txBody>
          <a:bodyPr wrap="none" rtlCol="0">
            <a:spAutoFit/>
          </a:bodyPr>
          <a:lstStyle/>
          <a:p>
            <a:r>
              <a:rPr lang="de-DE" b="1" dirty="0">
                <a:solidFill>
                  <a:schemeClr val="bg1"/>
                </a:solidFill>
              </a:rPr>
              <a:t>Kompetenz</a:t>
            </a:r>
          </a:p>
        </p:txBody>
      </p:sp>
      <p:sp>
        <p:nvSpPr>
          <p:cNvPr id="7" name="Textfeld 6"/>
          <p:cNvSpPr txBox="1"/>
          <p:nvPr/>
        </p:nvSpPr>
        <p:spPr>
          <a:xfrm>
            <a:off x="7631204" y="3221503"/>
            <a:ext cx="1415772" cy="369332"/>
          </a:xfrm>
          <a:prstGeom prst="rect">
            <a:avLst/>
          </a:prstGeom>
          <a:noFill/>
        </p:spPr>
        <p:txBody>
          <a:bodyPr wrap="none" rtlCol="0">
            <a:spAutoFit/>
          </a:bodyPr>
          <a:lstStyle/>
          <a:p>
            <a:r>
              <a:rPr lang="de-DE" dirty="0">
                <a:solidFill>
                  <a:schemeClr val="bg1"/>
                </a:solidFill>
              </a:rPr>
              <a:t>Ressourcen</a:t>
            </a:r>
          </a:p>
        </p:txBody>
      </p:sp>
      <p:sp>
        <p:nvSpPr>
          <p:cNvPr id="8" name="Textfeld 7"/>
          <p:cNvSpPr txBox="1"/>
          <p:nvPr/>
        </p:nvSpPr>
        <p:spPr>
          <a:xfrm>
            <a:off x="7186778" y="4814141"/>
            <a:ext cx="1595309" cy="1200329"/>
          </a:xfrm>
          <a:prstGeom prst="rect">
            <a:avLst/>
          </a:prstGeom>
          <a:noFill/>
        </p:spPr>
        <p:txBody>
          <a:bodyPr wrap="none" rtlCol="0">
            <a:spAutoFit/>
          </a:bodyPr>
          <a:lstStyle/>
          <a:p>
            <a:r>
              <a:rPr lang="de-DE" dirty="0">
                <a:solidFill>
                  <a:schemeClr val="bg1"/>
                </a:solidFill>
              </a:rPr>
              <a:t>Strateg. </a:t>
            </a:r>
            <a:br>
              <a:rPr lang="de-DE" dirty="0">
                <a:solidFill>
                  <a:schemeClr val="bg1"/>
                </a:solidFill>
              </a:rPr>
            </a:br>
            <a:r>
              <a:rPr lang="de-DE" dirty="0">
                <a:solidFill>
                  <a:schemeClr val="bg1"/>
                </a:solidFill>
              </a:rPr>
              <a:t>Nutzung</a:t>
            </a:r>
            <a:br>
              <a:rPr lang="de-DE" dirty="0">
                <a:solidFill>
                  <a:schemeClr val="bg1"/>
                </a:solidFill>
              </a:rPr>
            </a:br>
            <a:r>
              <a:rPr lang="de-DE" dirty="0">
                <a:solidFill>
                  <a:schemeClr val="bg1"/>
                </a:solidFill>
              </a:rPr>
              <a:t>digitaler </a:t>
            </a:r>
            <a:br>
              <a:rPr lang="de-DE" dirty="0">
                <a:solidFill>
                  <a:schemeClr val="bg1"/>
                </a:solidFill>
              </a:rPr>
            </a:br>
            <a:r>
              <a:rPr lang="de-DE" dirty="0">
                <a:solidFill>
                  <a:schemeClr val="bg1"/>
                </a:solidFill>
              </a:rPr>
              <a:t>Möglichkeiten</a:t>
            </a:r>
          </a:p>
        </p:txBody>
      </p:sp>
      <p:sp>
        <p:nvSpPr>
          <p:cNvPr id="9" name="Textfeld 8"/>
          <p:cNvSpPr txBox="1"/>
          <p:nvPr/>
        </p:nvSpPr>
        <p:spPr>
          <a:xfrm>
            <a:off x="737050" y="5152491"/>
            <a:ext cx="1326005" cy="369332"/>
          </a:xfrm>
          <a:prstGeom prst="rect">
            <a:avLst/>
          </a:prstGeom>
          <a:noFill/>
        </p:spPr>
        <p:txBody>
          <a:bodyPr wrap="none" rtlCol="0">
            <a:spAutoFit/>
          </a:bodyPr>
          <a:lstStyle/>
          <a:p>
            <a:pPr algn="r"/>
            <a:r>
              <a:rPr lang="de-DE" dirty="0">
                <a:solidFill>
                  <a:schemeClr val="bg1"/>
                </a:solidFill>
              </a:rPr>
              <a:t>Beteiligung</a:t>
            </a:r>
          </a:p>
        </p:txBody>
      </p:sp>
      <p:sp>
        <p:nvSpPr>
          <p:cNvPr id="10" name="Textfeld 9"/>
          <p:cNvSpPr txBox="1"/>
          <p:nvPr/>
        </p:nvSpPr>
        <p:spPr>
          <a:xfrm>
            <a:off x="273401" y="3244346"/>
            <a:ext cx="928459" cy="646331"/>
          </a:xfrm>
          <a:prstGeom prst="rect">
            <a:avLst/>
          </a:prstGeom>
          <a:noFill/>
        </p:spPr>
        <p:txBody>
          <a:bodyPr wrap="none" rtlCol="0">
            <a:spAutoFit/>
          </a:bodyPr>
          <a:lstStyle/>
          <a:p>
            <a:r>
              <a:rPr lang="de-DE" dirty="0">
                <a:solidFill>
                  <a:schemeClr val="bg1"/>
                </a:solidFill>
              </a:rPr>
              <a:t>Weiter</a:t>
            </a:r>
            <a:br>
              <a:rPr lang="de-DE" dirty="0">
                <a:solidFill>
                  <a:schemeClr val="bg1"/>
                </a:solidFill>
              </a:rPr>
            </a:br>
            <a:r>
              <a:rPr lang="de-DE" dirty="0" err="1">
                <a:solidFill>
                  <a:schemeClr val="bg1"/>
                </a:solidFill>
              </a:rPr>
              <a:t>bildung</a:t>
            </a:r>
            <a:endParaRPr lang="de-DE" dirty="0">
              <a:solidFill>
                <a:schemeClr val="bg1"/>
              </a:solidFill>
            </a:endParaRPr>
          </a:p>
        </p:txBody>
      </p:sp>
      <p:sp>
        <p:nvSpPr>
          <p:cNvPr id="11" name="Textfeld 10"/>
          <p:cNvSpPr txBox="1"/>
          <p:nvPr/>
        </p:nvSpPr>
        <p:spPr>
          <a:xfrm>
            <a:off x="146078" y="1339334"/>
            <a:ext cx="2111563" cy="369332"/>
          </a:xfrm>
          <a:prstGeom prst="rect">
            <a:avLst/>
          </a:prstGeom>
          <a:noFill/>
        </p:spPr>
        <p:txBody>
          <a:bodyPr wrap="square" rtlCol="0">
            <a:spAutoFit/>
          </a:bodyPr>
          <a:lstStyle/>
          <a:p>
            <a:r>
              <a:rPr lang="de-DE" dirty="0">
                <a:solidFill>
                  <a:schemeClr val="bg1"/>
                </a:solidFill>
              </a:rPr>
              <a:t>Offenheit</a:t>
            </a:r>
          </a:p>
        </p:txBody>
      </p:sp>
    </p:spTree>
    <p:extLst>
      <p:ext uri="{BB962C8B-B14F-4D97-AF65-F5344CB8AC3E}">
        <p14:creationId xmlns:p14="http://schemas.microsoft.com/office/powerpoint/2010/main" val="2580820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p:tgtEl>
                                          <p:spTgt spid="10"/>
                                        </p:tgtEl>
                                        <p:attrNameLst>
                                          <p:attrName>ppt_y</p:attrName>
                                        </p:attrNameLst>
                                      </p:cBhvr>
                                      <p:tavLst>
                                        <p:tav tm="0">
                                          <p:val>
                                            <p:strVal val="#ppt_y+#ppt_h*1.125000"/>
                                          </p:val>
                                        </p:tav>
                                        <p:tav tm="100000">
                                          <p:val>
                                            <p:strVal val="#ppt_y"/>
                                          </p:val>
                                        </p:tav>
                                      </p:tavLst>
                                    </p:anim>
                                    <p:animEffect transition="in" filter="wipe(up)">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in)">
                                      <p:cBhvr>
                                        <p:cTn id="3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accent1"/>
                </a:solidFill>
              </a:rPr>
              <a:t>Fazit: Digitale Transformation und Ehrenamt</a:t>
            </a:r>
          </a:p>
        </p:txBody>
      </p:sp>
      <p:sp>
        <p:nvSpPr>
          <p:cNvPr id="3" name="Inhaltsplatzhalter 2"/>
          <p:cNvSpPr>
            <a:spLocks noGrp="1"/>
          </p:cNvSpPr>
          <p:nvPr>
            <p:ph idx="1"/>
          </p:nvPr>
        </p:nvSpPr>
        <p:spPr/>
        <p:txBody>
          <a:bodyPr/>
          <a:lstStyle/>
          <a:p>
            <a:endParaRPr lang="de-DE" dirty="0"/>
          </a:p>
          <a:p>
            <a:endParaRPr lang="de-DE" dirty="0"/>
          </a:p>
        </p:txBody>
      </p:sp>
      <p:sp>
        <p:nvSpPr>
          <p:cNvPr id="8" name="Textfeld 7">
            <a:extLst>
              <a:ext uri="{FF2B5EF4-FFF2-40B4-BE49-F238E27FC236}">
                <a16:creationId xmlns:a16="http://schemas.microsoft.com/office/drawing/2014/main" id="{CB808BB1-1586-EC4E-B585-BCBFC1E6423A}"/>
              </a:ext>
            </a:extLst>
          </p:cNvPr>
          <p:cNvSpPr txBox="1"/>
          <p:nvPr/>
        </p:nvSpPr>
        <p:spPr>
          <a:xfrm>
            <a:off x="457200" y="2126814"/>
            <a:ext cx="8159606" cy="3046988"/>
          </a:xfrm>
          <a:prstGeom prst="rect">
            <a:avLst/>
          </a:prstGeom>
          <a:noFill/>
        </p:spPr>
        <p:txBody>
          <a:bodyPr wrap="none" rtlCol="0">
            <a:spAutoFit/>
          </a:bodyPr>
          <a:lstStyle/>
          <a:p>
            <a:pPr marL="285750" indent="-285750">
              <a:buFontTx/>
              <a:buChar char="-"/>
            </a:pPr>
            <a:r>
              <a:rPr lang="de-DE" sz="2400" dirty="0"/>
              <a:t>Digitale Transformation lässt sich als relevante </a:t>
            </a:r>
            <a:br>
              <a:rPr lang="de-DE" sz="2400" dirty="0"/>
            </a:br>
            <a:r>
              <a:rPr lang="de-DE" sz="2400" dirty="0">
                <a:solidFill>
                  <a:srgbClr val="FF0000"/>
                </a:solidFill>
              </a:rPr>
              <a:t>Unterstützung der Arbeit von zivilgesellschaftlichen </a:t>
            </a:r>
            <a:br>
              <a:rPr lang="de-DE" sz="2400" dirty="0">
                <a:solidFill>
                  <a:srgbClr val="FF0000"/>
                </a:solidFill>
              </a:rPr>
            </a:br>
            <a:r>
              <a:rPr lang="de-DE" sz="2400" dirty="0">
                <a:solidFill>
                  <a:srgbClr val="FF0000"/>
                </a:solidFill>
              </a:rPr>
              <a:t>Organisationen und Engagierten </a:t>
            </a:r>
            <a:r>
              <a:rPr lang="de-DE" sz="2400" dirty="0"/>
              <a:t>nutzen! </a:t>
            </a:r>
          </a:p>
          <a:p>
            <a:pPr marL="285750" indent="-285750">
              <a:buFontTx/>
              <a:buChar char="-"/>
            </a:pPr>
            <a:endParaRPr lang="de-DE" sz="2400" dirty="0"/>
          </a:p>
          <a:p>
            <a:pPr marL="285750" indent="-285750">
              <a:buFontTx/>
              <a:buChar char="-"/>
            </a:pPr>
            <a:endParaRPr lang="de-DE" sz="2400" dirty="0"/>
          </a:p>
          <a:p>
            <a:pPr marL="285750" indent="-285750">
              <a:buFontTx/>
              <a:buChar char="-"/>
            </a:pPr>
            <a:r>
              <a:rPr lang="de-DE" sz="2400" dirty="0"/>
              <a:t>Digitales Engagement ist eine </a:t>
            </a:r>
            <a:r>
              <a:rPr lang="de-DE" sz="2400" dirty="0">
                <a:solidFill>
                  <a:srgbClr val="FF0000"/>
                </a:solidFill>
              </a:rPr>
              <a:t>wichtige und effektive </a:t>
            </a:r>
            <a:br>
              <a:rPr lang="de-DE" sz="2400" dirty="0">
                <a:solidFill>
                  <a:srgbClr val="FF0000"/>
                </a:solidFill>
              </a:rPr>
            </a:br>
            <a:r>
              <a:rPr lang="de-DE" sz="2400" dirty="0">
                <a:solidFill>
                  <a:srgbClr val="FF0000"/>
                </a:solidFill>
              </a:rPr>
              <a:t>Ressource der Zivilgesellschaft</a:t>
            </a:r>
            <a:r>
              <a:rPr lang="de-DE" sz="2400" dirty="0"/>
              <a:t>, die mitgestaltet werden </a:t>
            </a:r>
            <a:br>
              <a:rPr lang="de-DE" sz="2400" dirty="0"/>
            </a:br>
            <a:r>
              <a:rPr lang="de-DE" sz="2400" dirty="0"/>
              <a:t>muss! </a:t>
            </a:r>
          </a:p>
        </p:txBody>
      </p:sp>
    </p:spTree>
    <p:extLst>
      <p:ext uri="{BB962C8B-B14F-4D97-AF65-F5344CB8AC3E}">
        <p14:creationId xmlns:p14="http://schemas.microsoft.com/office/powerpoint/2010/main" val="9060695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Effect transition="in" filter="fade">
                                      <p:cBhvr>
                                        <p:cTn id="13"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C4D886B-6468-6845-AFEC-54FE94EE591E}"/>
              </a:ext>
            </a:extLst>
          </p:cNvPr>
          <p:cNvSpPr>
            <a:spLocks noGrp="1"/>
          </p:cNvSpPr>
          <p:nvPr>
            <p:ph idx="1"/>
          </p:nvPr>
        </p:nvSpPr>
        <p:spPr/>
        <p:txBody>
          <a:bodyPr/>
          <a:lstStyle/>
          <a:p>
            <a:pPr marL="285750" indent="-285750">
              <a:buFontTx/>
              <a:buChar char="-"/>
            </a:pPr>
            <a:r>
              <a:rPr lang="de-DE" dirty="0"/>
              <a:t>Digitalisierung kann die </a:t>
            </a:r>
            <a:r>
              <a:rPr lang="de-DE" dirty="0">
                <a:solidFill>
                  <a:srgbClr val="FF0000"/>
                </a:solidFill>
              </a:rPr>
              <a:t>Zivilgesellschaft durch ihre zahlreichen Möglichkeiten </a:t>
            </a:r>
            <a:r>
              <a:rPr lang="de-DE" dirty="0"/>
              <a:t>stärken, wie bspw. durch stärkere Vernetzung, höhere Sichtbarkeit und vielfältigere Angebote, dies beschränkt sich bei weitem nicht nur auf Soziale Medien! </a:t>
            </a:r>
          </a:p>
          <a:p>
            <a:pPr marL="285750" indent="-285750">
              <a:buFontTx/>
              <a:buChar char="-"/>
            </a:pPr>
            <a:endParaRPr lang="de-DE" dirty="0"/>
          </a:p>
          <a:p>
            <a:pPr marL="285750" indent="-285750">
              <a:buFontTx/>
              <a:buChar char="-"/>
            </a:pPr>
            <a:r>
              <a:rPr lang="de-DE" dirty="0"/>
              <a:t>Um diese Möglichkeiten zu nutzen, ist eine </a:t>
            </a:r>
            <a:r>
              <a:rPr lang="de-DE" dirty="0">
                <a:solidFill>
                  <a:srgbClr val="FF0000"/>
                </a:solidFill>
              </a:rPr>
              <a:t>fundierte Digitalstrategie sowie Maßnahmen der Entwicklung der Organisationen </a:t>
            </a:r>
            <a:r>
              <a:rPr lang="de-DE" dirty="0"/>
              <a:t>nötig, die den Bedürfnissen, Zielen und Ressourcen der jeweiligen </a:t>
            </a:r>
            <a:r>
              <a:rPr lang="de-DE" dirty="0">
                <a:solidFill>
                  <a:srgbClr val="FF0000"/>
                </a:solidFill>
              </a:rPr>
              <a:t>Institution </a:t>
            </a:r>
            <a:r>
              <a:rPr lang="de-DE" dirty="0"/>
              <a:t>und ihren </a:t>
            </a:r>
            <a:r>
              <a:rPr lang="de-DE" dirty="0">
                <a:solidFill>
                  <a:srgbClr val="FF0000"/>
                </a:solidFill>
              </a:rPr>
              <a:t>haupt- und ehrenamtlichen Engagierten </a:t>
            </a:r>
            <a:r>
              <a:rPr lang="de-DE" dirty="0"/>
              <a:t>Rechnung trägt!</a:t>
            </a:r>
          </a:p>
          <a:p>
            <a:endParaRPr lang="de-DE" dirty="0"/>
          </a:p>
        </p:txBody>
      </p:sp>
      <p:sp>
        <p:nvSpPr>
          <p:cNvPr id="4" name="Titel 1">
            <a:extLst>
              <a:ext uri="{FF2B5EF4-FFF2-40B4-BE49-F238E27FC236}">
                <a16:creationId xmlns:a16="http://schemas.microsoft.com/office/drawing/2014/main" id="{F7CC8BB3-5330-2A43-A779-947D8A4DB91F}"/>
              </a:ext>
            </a:extLst>
          </p:cNvPr>
          <p:cNvSpPr txBox="1">
            <a:spLocks/>
          </p:cNvSpPr>
          <p:nvPr/>
        </p:nvSpPr>
        <p:spPr>
          <a:xfrm>
            <a:off x="914400" y="197069"/>
            <a:ext cx="8229600" cy="990600"/>
          </a:xfrm>
          <a:prstGeom prst="rect">
            <a:avLst/>
          </a:prstGeom>
        </p:spPr>
        <p:txBody>
          <a:bodyPr/>
          <a:lstStyle>
            <a:lvl1pPr algn="l" defTabSz="914400" rtl="0" eaLnBrk="1" latinLnBrk="0" hangingPunct="1">
              <a:spcBef>
                <a:spcPct val="0"/>
              </a:spcBef>
              <a:buNone/>
              <a:defRPr sz="4000" kern="1200" spc="-100" baseline="0">
                <a:solidFill>
                  <a:srgbClr val="79A400"/>
                </a:solidFill>
                <a:latin typeface="+mj-lt"/>
                <a:ea typeface="+mj-ea"/>
                <a:cs typeface="+mj-cs"/>
              </a:defRPr>
            </a:lvl1pPr>
          </a:lstStyle>
          <a:p>
            <a:r>
              <a:rPr lang="de-DE" dirty="0">
                <a:solidFill>
                  <a:schemeClr val="accent1"/>
                </a:solidFill>
              </a:rPr>
              <a:t>Fazit: Digitale Transformation und Ehrenamt</a:t>
            </a:r>
          </a:p>
        </p:txBody>
      </p:sp>
    </p:spTree>
    <p:extLst>
      <p:ext uri="{BB962C8B-B14F-4D97-AF65-F5344CB8AC3E}">
        <p14:creationId xmlns:p14="http://schemas.microsoft.com/office/powerpoint/2010/main" val="30527689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000"/>
                                        <p:tgtEl>
                                          <p:spTgt spid="3">
                                            <p:txEl>
                                              <p:pRg st="2" end="2"/>
                                            </p:txEl>
                                          </p:spTgt>
                                        </p:tgtEl>
                                      </p:cBhvr>
                                    </p:animEffect>
                                    <p:anim calcmode="lin" valueType="num">
                                      <p:cBhvr>
                                        <p:cTn id="8"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0162" y="-14288"/>
            <a:ext cx="10639379" cy="7081838"/>
          </a:xfrm>
        </p:spPr>
      </p:pic>
      <p:sp>
        <p:nvSpPr>
          <p:cNvPr id="5" name="Textfeld 4"/>
          <p:cNvSpPr txBox="1"/>
          <p:nvPr/>
        </p:nvSpPr>
        <p:spPr>
          <a:xfrm>
            <a:off x="611188" y="5657671"/>
            <a:ext cx="3809184" cy="1200329"/>
          </a:xfrm>
          <a:prstGeom prst="rect">
            <a:avLst/>
          </a:prstGeom>
          <a:noFill/>
        </p:spPr>
        <p:txBody>
          <a:bodyPr wrap="none" rtlCol="0">
            <a:spAutoFit/>
          </a:bodyPr>
          <a:lstStyle/>
          <a:p>
            <a:r>
              <a:rPr lang="de-DE" dirty="0">
                <a:solidFill>
                  <a:schemeClr val="bg1"/>
                </a:solidFill>
              </a:rPr>
              <a:t>Hendrik Epe | </a:t>
            </a:r>
            <a:r>
              <a:rPr lang="de-DE" dirty="0" err="1">
                <a:solidFill>
                  <a:schemeClr val="bg1"/>
                </a:solidFill>
              </a:rPr>
              <a:t>www.ideequadrat.org</a:t>
            </a:r>
            <a:endParaRPr lang="de-DE" dirty="0">
              <a:solidFill>
                <a:schemeClr val="bg1"/>
              </a:solidFill>
              <a:hlinkClick r:id="rId4"/>
            </a:endParaRPr>
          </a:p>
          <a:p>
            <a:r>
              <a:rPr lang="de-DE" dirty="0">
                <a:solidFill>
                  <a:schemeClr val="bg1"/>
                </a:solidFill>
              </a:rPr>
              <a:t>Twitter: @</a:t>
            </a:r>
            <a:r>
              <a:rPr lang="de-DE" dirty="0" err="1">
                <a:solidFill>
                  <a:schemeClr val="bg1"/>
                </a:solidFill>
              </a:rPr>
              <a:t>hendrikepe</a:t>
            </a:r>
            <a:endParaRPr lang="de-DE" dirty="0">
              <a:solidFill>
                <a:schemeClr val="bg1"/>
              </a:solidFill>
            </a:endParaRPr>
          </a:p>
          <a:p>
            <a:r>
              <a:rPr lang="de-DE" dirty="0" err="1">
                <a:solidFill>
                  <a:schemeClr val="bg1"/>
                </a:solidFill>
              </a:rPr>
              <a:t>facebook.com</a:t>
            </a:r>
            <a:r>
              <a:rPr lang="de-DE" dirty="0">
                <a:solidFill>
                  <a:schemeClr val="bg1"/>
                </a:solidFill>
              </a:rPr>
              <a:t>/</a:t>
            </a:r>
            <a:r>
              <a:rPr lang="de-DE" dirty="0" err="1">
                <a:solidFill>
                  <a:schemeClr val="bg1"/>
                </a:solidFill>
              </a:rPr>
              <a:t>ideequadrat</a:t>
            </a:r>
            <a:endParaRPr lang="de-DE" dirty="0">
              <a:solidFill>
                <a:schemeClr val="bg1"/>
              </a:solidFill>
            </a:endParaRPr>
          </a:p>
          <a:p>
            <a:r>
              <a:rPr lang="de-DE" dirty="0" err="1">
                <a:solidFill>
                  <a:schemeClr val="bg1"/>
                </a:solidFill>
              </a:rPr>
              <a:t>info@ideequadrat.org</a:t>
            </a:r>
            <a:endParaRPr lang="de-DE" dirty="0">
              <a:solidFill>
                <a:schemeClr val="bg1"/>
              </a:solidFill>
            </a:endParaRPr>
          </a:p>
        </p:txBody>
      </p:sp>
    </p:spTree>
    <p:extLst>
      <p:ext uri="{BB962C8B-B14F-4D97-AF65-F5344CB8AC3E}">
        <p14:creationId xmlns:p14="http://schemas.microsoft.com/office/powerpoint/2010/main" val="1028291330"/>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accent1"/>
                </a:solidFill>
              </a:rPr>
              <a:t>Quellen</a:t>
            </a:r>
          </a:p>
        </p:txBody>
      </p:sp>
      <p:sp>
        <p:nvSpPr>
          <p:cNvPr id="3" name="Inhaltsplatzhalter 2"/>
          <p:cNvSpPr>
            <a:spLocks noGrp="1"/>
          </p:cNvSpPr>
          <p:nvPr>
            <p:ph idx="1"/>
          </p:nvPr>
        </p:nvSpPr>
        <p:spPr>
          <a:xfrm>
            <a:off x="457200" y="1265129"/>
            <a:ext cx="8229600" cy="5211871"/>
          </a:xfrm>
        </p:spPr>
        <p:txBody>
          <a:bodyPr/>
          <a:lstStyle/>
          <a:p>
            <a:r>
              <a:rPr lang="de-DE" sz="1300" dirty="0"/>
              <a:t>Neumann, D., Liebmann, M, Thelen, F.: Digitalisierung des Ehrenamts Wege aus dem Innovationsdilemma.  (https://</a:t>
            </a:r>
            <a:r>
              <a:rPr lang="de-DE" sz="1300" dirty="0" err="1"/>
              <a:t>www.is.uni-freiburg.de</a:t>
            </a:r>
            <a:r>
              <a:rPr lang="de-DE" sz="1300" dirty="0"/>
              <a:t>/aktuelles/</a:t>
            </a:r>
            <a:r>
              <a:rPr lang="de-DE" sz="1300" dirty="0" err="1"/>
              <a:t>data</a:t>
            </a:r>
            <a:r>
              <a:rPr lang="de-DE" sz="1300" dirty="0"/>
              <a:t>/</a:t>
            </a:r>
            <a:r>
              <a:rPr lang="de-DE" sz="1300" dirty="0" err="1"/>
              <a:t>konzeptpapier_digitalisierung</a:t>
            </a:r>
            <a:r>
              <a:rPr lang="de-DE" sz="1300" dirty="0"/>
              <a:t>-des-</a:t>
            </a:r>
            <a:r>
              <a:rPr lang="de-DE" sz="1300" dirty="0" err="1"/>
              <a:t>ehrenamts.pdf</a:t>
            </a:r>
            <a:r>
              <a:rPr lang="de-DE" sz="1300" dirty="0"/>
              <a:t>)</a:t>
            </a:r>
          </a:p>
          <a:p>
            <a:r>
              <a:rPr lang="de-DE" sz="1300" dirty="0"/>
              <a:t>Albers, M. (2017): Digitale Erschöpfung. Hanser, München.</a:t>
            </a:r>
          </a:p>
          <a:p>
            <a:r>
              <a:rPr lang="de-DE" sz="1300" dirty="0" err="1"/>
              <a:t>Betterplace</a:t>
            </a:r>
            <a:r>
              <a:rPr lang="de-DE" sz="1300" dirty="0"/>
              <a:t> (2017): Digitalisierung in Non-Profit-Organisationen – Strategie, Kultur und Kompetenzen im digitalen Wandel. http://www.betterplace-lab.org/wp-content/uploads/Studie-Digitalisierung-in-Non-Profit-Organisationen-1.pdf</a:t>
            </a:r>
          </a:p>
          <a:p>
            <a:r>
              <a:rPr lang="de-DE" sz="1300" dirty="0"/>
              <a:t>D21 – Digital Index 2017/2018: https://initiatived21.de/publikationen/d21-digital-index-2017-2018/</a:t>
            </a:r>
          </a:p>
          <a:p>
            <a:r>
              <a:rPr lang="de-DE" sz="1300" dirty="0"/>
              <a:t>Epe, H. (2016): Innovationskompetenz in Organisationen der Sozialwirtschaft. Ansätze zur Überwindung organisationaler Innovationsbarrieren. </a:t>
            </a:r>
            <a:r>
              <a:rPr lang="de-DE" sz="1300" dirty="0" err="1"/>
              <a:t>Unveröff</a:t>
            </a:r>
            <a:r>
              <a:rPr lang="de-DE" sz="1300" dirty="0"/>
              <a:t>. Masterthesis, Freiburg. </a:t>
            </a:r>
          </a:p>
          <a:p>
            <a:r>
              <a:rPr lang="de-DE" sz="1300" dirty="0" err="1"/>
              <a:t>Grillitsch</a:t>
            </a:r>
            <a:r>
              <a:rPr lang="de-DE" sz="1300" dirty="0"/>
              <a:t>, W., Brandl, P., Schuller, S. (Hrsg., 2017): Gegenwart und Zukunft des Sozialmanagements und der Sozialwirtschaft. Aktuelle Herausforderungen, strategische Ansätze und fachliche Perspektiven. Springer Fachmedien, Wiesbaden.</a:t>
            </a:r>
          </a:p>
          <a:p>
            <a:r>
              <a:rPr lang="de-DE" sz="1300" dirty="0"/>
              <a:t>Hagemann, T. (Hrsg., 2017): Gestaltung des Sozial- und Gesundheitswesens im Zeitalter von Digitalisierung und technischer Assistenz. Nomos Verlag, Baden-Baden.</a:t>
            </a:r>
          </a:p>
          <a:p>
            <a:r>
              <a:rPr lang="de-DE" sz="1300" dirty="0" err="1"/>
              <a:t>Kreidenweis</a:t>
            </a:r>
            <a:r>
              <a:rPr lang="de-DE" sz="1300" dirty="0"/>
              <a:t>, H. (Hrsg., 2018): Digitaler Wandel in der Sozialwirtschaft. Grundlagen – Strategien – Praxis. Nomos: Baden-Baden. </a:t>
            </a:r>
          </a:p>
          <a:p>
            <a:r>
              <a:rPr lang="de-DE" sz="1300" dirty="0" err="1"/>
              <a:t>Precht</a:t>
            </a:r>
            <a:r>
              <a:rPr lang="de-DE" sz="1300" dirty="0"/>
              <a:t>, R. D. (2018): Jäger, Hirten, Kritiker. Eine Utopie für die digitale Gesellschaft. München: Goldmann. </a:t>
            </a:r>
          </a:p>
          <a:p>
            <a:r>
              <a:rPr lang="de-DE" sz="1300" dirty="0"/>
              <a:t>Reiser, B. (2018): Flexibilisierung und Veränderung von Tätigkeiten – Folgen der Digitalisierung für die Arbeit in der Sozialwirtschaft. In: </a:t>
            </a:r>
            <a:r>
              <a:rPr lang="de-DE" sz="1300" dirty="0" err="1"/>
              <a:t>Kreidenweis</a:t>
            </a:r>
            <a:r>
              <a:rPr lang="de-DE" sz="1300" dirty="0"/>
              <a:t>, H. (Hrsg., 2018): Digitaler Wandel in der Sozialwirtschaft. Grundlagen – Strategien – Praxis. Nomos: Baden-Baden, 241 – 258.</a:t>
            </a:r>
          </a:p>
          <a:p>
            <a:r>
              <a:rPr lang="de-DE" sz="1300" dirty="0"/>
              <a:t>Schmitt, </a:t>
            </a:r>
            <a:r>
              <a:rPr lang="de-DE" sz="1300" dirty="0" err="1"/>
              <a:t>Ch</a:t>
            </a:r>
            <a:r>
              <a:rPr lang="de-DE" sz="1300" dirty="0"/>
              <a:t>. (2017): Digitalisierung für Nachzügler - Einsichten eines digitalen Immigranten. </a:t>
            </a:r>
          </a:p>
        </p:txBody>
      </p:sp>
      <p:pic>
        <p:nvPicPr>
          <p:cNvPr id="4"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1499" y="22474"/>
            <a:ext cx="988353" cy="988353"/>
          </a:xfrm>
          <a:prstGeom prst="rect">
            <a:avLst/>
          </a:prstGeom>
        </p:spPr>
      </p:pic>
      <p:sp>
        <p:nvSpPr>
          <p:cNvPr id="5" name="Textfeld 4"/>
          <p:cNvSpPr txBox="1"/>
          <p:nvPr/>
        </p:nvSpPr>
        <p:spPr>
          <a:xfrm>
            <a:off x="-47726" y="6368534"/>
            <a:ext cx="8854475" cy="369332"/>
          </a:xfrm>
          <a:prstGeom prst="rect">
            <a:avLst/>
          </a:prstGeom>
          <a:noFill/>
        </p:spPr>
        <p:txBody>
          <a:bodyPr wrap="none" rtlCol="0">
            <a:spAutoFit/>
          </a:bodyPr>
          <a:lstStyle/>
          <a:p>
            <a:r>
              <a:rPr lang="de-DE" dirty="0"/>
              <a:t>© Hendrik Epe | www.ideequadrat.org | Tel.: 0151/15896363 | info@ideequadrat.org  </a:t>
            </a:r>
          </a:p>
        </p:txBody>
      </p:sp>
    </p:spTree>
    <p:extLst>
      <p:ext uri="{BB962C8B-B14F-4D97-AF65-F5344CB8AC3E}">
        <p14:creationId xmlns:p14="http://schemas.microsoft.com/office/powerpoint/2010/main" val="1595950565"/>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pic>
        <p:nvPicPr>
          <p:cNvPr id="6" name="Inhaltsplatzhalt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39492" y="-167426"/>
            <a:ext cx="12932533" cy="7274549"/>
          </a:xfrm>
        </p:spPr>
      </p:pic>
      <p:sp>
        <p:nvSpPr>
          <p:cNvPr id="5" name="Textfeld 4"/>
          <p:cNvSpPr txBox="1"/>
          <p:nvPr/>
        </p:nvSpPr>
        <p:spPr>
          <a:xfrm>
            <a:off x="1640899" y="537822"/>
            <a:ext cx="6171753" cy="2554545"/>
          </a:xfrm>
          <a:prstGeom prst="rect">
            <a:avLst/>
          </a:prstGeom>
          <a:noFill/>
        </p:spPr>
        <p:txBody>
          <a:bodyPr wrap="none" rtlCol="0">
            <a:spAutoFit/>
          </a:bodyPr>
          <a:lstStyle/>
          <a:p>
            <a:pPr algn="ctr"/>
            <a:r>
              <a:rPr lang="de-DE" sz="3200" b="1" dirty="0">
                <a:solidFill>
                  <a:schemeClr val="bg1"/>
                </a:solidFill>
              </a:rPr>
              <a:t>Die digitale Transformation ist </a:t>
            </a:r>
          </a:p>
          <a:p>
            <a:pPr algn="ctr"/>
            <a:r>
              <a:rPr lang="de-DE" sz="3200" b="1" dirty="0">
                <a:solidFill>
                  <a:schemeClr val="bg1"/>
                </a:solidFill>
              </a:rPr>
              <a:t>keine Naturgewalt! </a:t>
            </a:r>
          </a:p>
          <a:p>
            <a:pPr algn="ctr"/>
            <a:endParaRPr lang="de-DE" sz="3200" b="1" dirty="0">
              <a:solidFill>
                <a:schemeClr val="bg1"/>
              </a:solidFill>
            </a:endParaRPr>
          </a:p>
          <a:p>
            <a:pPr algn="ctr"/>
            <a:r>
              <a:rPr lang="de-DE" sz="3200" b="1" dirty="0">
                <a:solidFill>
                  <a:schemeClr val="bg1"/>
                </a:solidFill>
              </a:rPr>
              <a:t>Sie ist gestaltbar, </a:t>
            </a:r>
          </a:p>
          <a:p>
            <a:pPr algn="ctr"/>
            <a:r>
              <a:rPr lang="de-DE" sz="3200" b="1" dirty="0">
                <a:solidFill>
                  <a:schemeClr val="bg1"/>
                </a:solidFill>
              </a:rPr>
              <a:t>wenn wir sie gestalten! </a:t>
            </a:r>
          </a:p>
        </p:txBody>
      </p:sp>
    </p:spTree>
    <p:extLst>
      <p:ext uri="{BB962C8B-B14F-4D97-AF65-F5344CB8AC3E}">
        <p14:creationId xmlns:p14="http://schemas.microsoft.com/office/powerpoint/2010/main" val="20616263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Warum INNOVATION? </a:t>
            </a:r>
          </a:p>
        </p:txBody>
      </p:sp>
      <p:sp>
        <p:nvSpPr>
          <p:cNvPr id="3" name="Inhaltsplatzhalter 2"/>
          <p:cNvSpPr>
            <a:spLocks noGrp="1"/>
          </p:cNvSpPr>
          <p:nvPr>
            <p:ph idx="1"/>
          </p:nvPr>
        </p:nvSpPr>
        <p:spPr>
          <a:xfrm>
            <a:off x="457200" y="1709530"/>
            <a:ext cx="8229600" cy="4767470"/>
          </a:xfrm>
        </p:spPr>
        <p:txBody>
          <a:bodyPr/>
          <a:lstStyle/>
          <a:p>
            <a:endParaRPr lang="de-DE" dirty="0"/>
          </a:p>
          <a:p>
            <a:r>
              <a:rPr lang="de-DE" dirty="0"/>
              <a:t>Gründe für das Scheitern von Projekten: </a:t>
            </a:r>
          </a:p>
          <a:p>
            <a:pPr lvl="1"/>
            <a:r>
              <a:rPr lang="de-DE" dirty="0"/>
              <a:t>vor allem unklare Anforderungen bzw. Projektziele, </a:t>
            </a:r>
          </a:p>
          <a:p>
            <a:pPr lvl="1"/>
            <a:r>
              <a:rPr lang="de-DE" dirty="0"/>
              <a:t>mangelhafte Kommunikation zwischen den Projektbeteiligten, </a:t>
            </a:r>
          </a:p>
          <a:p>
            <a:pPr lvl="1"/>
            <a:r>
              <a:rPr lang="de-DE" dirty="0"/>
              <a:t>Nichtverfügbarkeit von qualifizierten Mitarbeitern und </a:t>
            </a:r>
          </a:p>
          <a:p>
            <a:pPr lvl="1"/>
            <a:r>
              <a:rPr lang="de-DE" dirty="0"/>
              <a:t>fehlende Ressourcen beim Projektstart  </a:t>
            </a:r>
          </a:p>
          <a:p>
            <a:pPr lvl="1"/>
            <a:endParaRPr lang="de-DE" dirty="0"/>
          </a:p>
          <a:p>
            <a:pPr lvl="1"/>
            <a:r>
              <a:rPr lang="de-DE" b="1" dirty="0"/>
              <a:t>Gründe oder nur Symptome? </a:t>
            </a:r>
            <a:r>
              <a:rPr lang="de-DE" b="1" dirty="0">
                <a:sym typeface="Wingdings"/>
              </a:rPr>
              <a:t> komplexe Realität! </a:t>
            </a:r>
            <a:endParaRPr lang="de-DE" b="1" dirty="0"/>
          </a:p>
          <a:p>
            <a:pPr lvl="1"/>
            <a:endParaRPr lang="de-DE" b="1" dirty="0"/>
          </a:p>
          <a:p>
            <a:pPr lvl="1"/>
            <a:endParaRPr lang="de-DE" b="1" dirty="0"/>
          </a:p>
        </p:txBody>
      </p:sp>
      <p:graphicFrame>
        <p:nvGraphicFramePr>
          <p:cNvPr id="5" name="Inhaltsplatzhalter 5"/>
          <p:cNvGraphicFramePr>
            <a:graphicFrameLocks/>
          </p:cNvGraphicFramePr>
          <p:nvPr>
            <p:extLst/>
          </p:nvPr>
        </p:nvGraphicFramePr>
        <p:xfrm>
          <a:off x="0" y="5996763"/>
          <a:ext cx="9144000" cy="1160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Bild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2351">
            <a:off x="-444502" y="-363233"/>
            <a:ext cx="10033003" cy="10017327"/>
          </a:xfrm>
          <a:prstGeom prst="rect">
            <a:avLst/>
          </a:prstGeom>
        </p:spPr>
      </p:pic>
      <p:sp>
        <p:nvSpPr>
          <p:cNvPr id="8" name="Textfeld 7"/>
          <p:cNvSpPr txBox="1"/>
          <p:nvPr/>
        </p:nvSpPr>
        <p:spPr>
          <a:xfrm>
            <a:off x="1467111" y="755423"/>
            <a:ext cx="6209777" cy="954107"/>
          </a:xfrm>
          <a:prstGeom prst="rect">
            <a:avLst/>
          </a:prstGeom>
          <a:noFill/>
        </p:spPr>
        <p:txBody>
          <a:bodyPr wrap="none" rtlCol="0">
            <a:spAutoFit/>
          </a:bodyPr>
          <a:lstStyle/>
          <a:p>
            <a:pPr algn="ctr"/>
            <a:r>
              <a:rPr lang="de-DE" sz="2800" dirty="0">
                <a:latin typeface="Abadi MT Condensed Extra Bold" charset="0"/>
                <a:ea typeface="Abadi MT Condensed Extra Bold" charset="0"/>
                <a:cs typeface="Abadi MT Condensed Extra Bold" charset="0"/>
              </a:rPr>
              <a:t>Was ist unter der digitalen Transformation </a:t>
            </a:r>
          </a:p>
          <a:p>
            <a:pPr algn="ctr"/>
            <a:r>
              <a:rPr lang="de-DE" sz="2800" dirty="0">
                <a:latin typeface="Abadi MT Condensed Extra Bold" charset="0"/>
                <a:ea typeface="Abadi MT Condensed Extra Bold" charset="0"/>
                <a:cs typeface="Abadi MT Condensed Extra Bold" charset="0"/>
              </a:rPr>
              <a:t>zu verstehen?</a:t>
            </a:r>
          </a:p>
        </p:txBody>
      </p:sp>
    </p:spTree>
    <p:extLst>
      <p:ext uri="{BB962C8B-B14F-4D97-AF65-F5344CB8AC3E}">
        <p14:creationId xmlns:p14="http://schemas.microsoft.com/office/powerpoint/2010/main" val="2250173357"/>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accent1"/>
                </a:solidFill>
              </a:rPr>
              <a:t>Definition Digitalisierung</a:t>
            </a:r>
          </a:p>
        </p:txBody>
      </p:sp>
      <p:sp>
        <p:nvSpPr>
          <p:cNvPr id="3" name="Inhaltsplatzhalter 2"/>
          <p:cNvSpPr>
            <a:spLocks noGrp="1"/>
          </p:cNvSpPr>
          <p:nvPr>
            <p:ph idx="1"/>
          </p:nvPr>
        </p:nvSpPr>
        <p:spPr/>
        <p:txBody>
          <a:bodyPr/>
          <a:lstStyle/>
          <a:p>
            <a:pPr>
              <a:lnSpc>
                <a:spcPct val="150000"/>
              </a:lnSpc>
            </a:pPr>
            <a:endParaRPr lang="de-DE" dirty="0"/>
          </a:p>
          <a:p>
            <a:pPr>
              <a:lnSpc>
                <a:spcPct val="150000"/>
              </a:lnSpc>
            </a:pPr>
            <a:r>
              <a:rPr lang="de-DE" dirty="0"/>
              <a:t>Der Begriff </a:t>
            </a:r>
            <a:r>
              <a:rPr lang="de-DE" b="1" dirty="0"/>
              <a:t>Digitalisierung</a:t>
            </a:r>
            <a:r>
              <a:rPr lang="de-DE" dirty="0"/>
              <a:t> bezeichnet die Überführung analoger Größen in diskrete (abgestufte) Werte, zu dem Zweck, sie elektronisch zu speichern oder zu verarbeiten. Das Endprodukt oder Ergebnis der Digitalisierung wird mitunter als </a:t>
            </a:r>
            <a:r>
              <a:rPr lang="de-DE" b="1" dirty="0" err="1"/>
              <a:t>Digitalisat</a:t>
            </a:r>
            <a:r>
              <a:rPr lang="de-DE" dirty="0"/>
              <a:t> bezeichnet. </a:t>
            </a:r>
          </a:p>
          <a:p>
            <a:endParaRPr lang="de-DE" dirty="0"/>
          </a:p>
        </p:txBody>
      </p:sp>
      <p:pic>
        <p:nvPicPr>
          <p:cNvPr id="4"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1499" y="22474"/>
            <a:ext cx="988353" cy="988353"/>
          </a:xfrm>
          <a:prstGeom prst="rect">
            <a:avLst/>
          </a:prstGeom>
        </p:spPr>
      </p:pic>
    </p:spTree>
    <p:extLst>
      <p:ext uri="{BB962C8B-B14F-4D97-AF65-F5344CB8AC3E}">
        <p14:creationId xmlns:p14="http://schemas.microsoft.com/office/powerpoint/2010/main" val="31525098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accent1"/>
                </a:solidFill>
              </a:rPr>
              <a:t>Definition Digitale Transformation</a:t>
            </a:r>
          </a:p>
        </p:txBody>
      </p:sp>
      <p:sp>
        <p:nvSpPr>
          <p:cNvPr id="3" name="Inhaltsplatzhalter 2"/>
          <p:cNvSpPr>
            <a:spLocks noGrp="1"/>
          </p:cNvSpPr>
          <p:nvPr>
            <p:ph idx="1"/>
          </p:nvPr>
        </p:nvSpPr>
        <p:spPr/>
        <p:txBody>
          <a:bodyPr/>
          <a:lstStyle/>
          <a:p>
            <a:pPr>
              <a:lnSpc>
                <a:spcPct val="150000"/>
              </a:lnSpc>
            </a:pPr>
            <a:r>
              <a:rPr lang="de-DE" dirty="0"/>
              <a:t>Die </a:t>
            </a:r>
            <a:r>
              <a:rPr lang="de-DE" b="1" dirty="0"/>
              <a:t>Digitale Transformation</a:t>
            </a:r>
            <a:r>
              <a:rPr lang="de-DE" dirty="0"/>
              <a:t> (auch „Digitaler Wandel“) bezeichnet einen </a:t>
            </a:r>
            <a:r>
              <a:rPr lang="de-DE" b="1" dirty="0"/>
              <a:t>fortlaufenden</a:t>
            </a:r>
            <a:r>
              <a:rPr lang="de-DE" dirty="0"/>
              <a:t>, in digitalen Technologien begründeten </a:t>
            </a:r>
            <a:r>
              <a:rPr lang="de-DE" b="1" dirty="0"/>
              <a:t>Veränderungsprozess</a:t>
            </a:r>
            <a:r>
              <a:rPr lang="de-DE" dirty="0"/>
              <a:t>, der die </a:t>
            </a:r>
            <a:r>
              <a:rPr lang="de-DE" b="1" dirty="0"/>
              <a:t>gesamte Gesellschaft</a:t>
            </a:r>
            <a:r>
              <a:rPr lang="de-DE" dirty="0"/>
              <a:t> und insbesondere </a:t>
            </a:r>
            <a:r>
              <a:rPr lang="de-DE" b="1" dirty="0"/>
              <a:t>Organisationen</a:t>
            </a:r>
            <a:r>
              <a:rPr lang="de-DE" dirty="0"/>
              <a:t> betrifft. </a:t>
            </a:r>
          </a:p>
          <a:p>
            <a:pPr>
              <a:lnSpc>
                <a:spcPct val="150000"/>
              </a:lnSpc>
            </a:pPr>
            <a:r>
              <a:rPr lang="de-DE" dirty="0"/>
              <a:t>Basis der digitalen Transformation sind </a:t>
            </a:r>
            <a:r>
              <a:rPr lang="de-DE" b="1" dirty="0"/>
              <a:t>digitale Technologien</a:t>
            </a:r>
            <a:r>
              <a:rPr lang="de-DE" dirty="0"/>
              <a:t>, die in einer immer </a:t>
            </a:r>
            <a:r>
              <a:rPr lang="de-DE" b="1" dirty="0"/>
              <a:t>schneller</a:t>
            </a:r>
            <a:r>
              <a:rPr lang="de-DE" dirty="0"/>
              <a:t> werdenden Folge entwickelt werden und somit den Weg für wieder neue digitale Technologien ebnen. </a:t>
            </a:r>
          </a:p>
        </p:txBody>
      </p:sp>
      <p:pic>
        <p:nvPicPr>
          <p:cNvPr id="4"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1499" y="22474"/>
            <a:ext cx="988353" cy="988353"/>
          </a:xfrm>
          <a:prstGeom prst="rect">
            <a:avLst/>
          </a:prstGeom>
        </p:spPr>
      </p:pic>
    </p:spTree>
    <p:extLst>
      <p:ext uri="{BB962C8B-B14F-4D97-AF65-F5344CB8AC3E}">
        <p14:creationId xmlns:p14="http://schemas.microsoft.com/office/powerpoint/2010/main" val="3180839558"/>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7297E1-4446-944C-86C1-9D7BD0DE2275}"/>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CD834C04-7CB5-6A45-B630-7D98BC2A78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7138" y="328442"/>
            <a:ext cx="6069724" cy="6953359"/>
          </a:xfrm>
        </p:spPr>
      </p:pic>
    </p:spTree>
    <p:extLst>
      <p:ext uri="{BB962C8B-B14F-4D97-AF65-F5344CB8AC3E}">
        <p14:creationId xmlns:p14="http://schemas.microsoft.com/office/powerpoint/2010/main" val="4197063351"/>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din.de/image/73246/large9x5/740/413/6807c67581e66803a1e616686f9f946c/zZ/aal-dl-frau-am-kuehlschrank.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23444"/>
            <a:ext cx="5284265" cy="294919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e-DE" dirty="0"/>
          </a:p>
        </p:txBody>
      </p:sp>
      <p:pic>
        <p:nvPicPr>
          <p:cNvPr id="7" name="Grafik 6"/>
          <p:cNvPicPr>
            <a:picLocks noChangeAspect="1"/>
          </p:cNvPicPr>
          <p:nvPr/>
        </p:nvPicPr>
        <p:blipFill>
          <a:blip r:embed="rId4"/>
          <a:stretch>
            <a:fillRect/>
          </a:stretch>
        </p:blipFill>
        <p:spPr>
          <a:xfrm>
            <a:off x="1310050" y="1937238"/>
            <a:ext cx="6523900" cy="3610035"/>
          </a:xfrm>
          <a:prstGeom prst="rect">
            <a:avLst/>
          </a:prstGeom>
        </p:spPr>
      </p:pic>
      <p:pic>
        <p:nvPicPr>
          <p:cNvPr id="5" name="rVlhMGQgDkY"/>
          <p:cNvPicPr>
            <a:picLocks noRot="1" noChangeAspect="1"/>
          </p:cNvPicPr>
          <p:nvPr>
            <a:videoFile r:link="rId1"/>
          </p:nvPr>
        </p:nvPicPr>
        <p:blipFill>
          <a:blip r:embed="rId5"/>
          <a:stretch>
            <a:fillRect/>
          </a:stretch>
        </p:blipFill>
        <p:spPr>
          <a:xfrm>
            <a:off x="4148549" y="4003040"/>
            <a:ext cx="5031303" cy="2830108"/>
          </a:xfrm>
          <a:prstGeom prst="rect">
            <a:avLst/>
          </a:prstGeom>
        </p:spPr>
      </p:pic>
      <p:pic>
        <p:nvPicPr>
          <p:cNvPr id="8" name="Grafik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1499" y="22474"/>
            <a:ext cx="988353" cy="988353"/>
          </a:xfrm>
          <a:prstGeom prst="rect">
            <a:avLst/>
          </a:prstGeom>
        </p:spPr>
      </p:pic>
    </p:spTree>
    <p:extLst>
      <p:ext uri="{BB962C8B-B14F-4D97-AF65-F5344CB8AC3E}">
        <p14:creationId xmlns:p14="http://schemas.microsoft.com/office/powerpoint/2010/main" val="41731484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display="0">
                  <p:stCondLst>
                    <p:cond delay="indefinite"/>
                  </p:stCondLst>
                </p:cTn>
                <p:tgtEl>
                  <p:spTgt spid="5"/>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Benutzerdefiniert 2">
      <a:dk1>
        <a:srgbClr val="000000"/>
      </a:dk1>
      <a:lt1>
        <a:srgbClr val="FFFFFF"/>
      </a:lt1>
      <a:dk2>
        <a:srgbClr val="3E3D2D"/>
      </a:dk2>
      <a:lt2>
        <a:srgbClr val="66C956"/>
      </a:lt2>
      <a:accent1>
        <a:srgbClr val="3EAB43"/>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1558</Words>
  <Application>Microsoft Macintosh PowerPoint</Application>
  <PresentationFormat>Bildschirmpräsentation (4:3)</PresentationFormat>
  <Paragraphs>353</Paragraphs>
  <Slides>35</Slides>
  <Notes>19</Notes>
  <HiddenSlides>0</HiddenSlides>
  <MMClips>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35</vt:i4>
      </vt:variant>
    </vt:vector>
  </HeadingPairs>
  <TitlesOfParts>
    <vt:vector size="40" baseType="lpstr">
      <vt:lpstr>Abadi MT Condensed Extra Bold</vt:lpstr>
      <vt:lpstr>Arial</vt:lpstr>
      <vt:lpstr>Calibri</vt:lpstr>
      <vt:lpstr>Wingdings</vt:lpstr>
      <vt:lpstr>Clarity</vt:lpstr>
      <vt:lpstr>PowerPoint-Präsentation</vt:lpstr>
      <vt:lpstr>PowerPoint-Präsentation</vt:lpstr>
      <vt:lpstr>PowerPoint-Präsentation</vt:lpstr>
      <vt:lpstr>PowerPoint-Präsentation</vt:lpstr>
      <vt:lpstr>Warum INNOVATION? </vt:lpstr>
      <vt:lpstr>Definition Digitalisierung</vt:lpstr>
      <vt:lpstr>Definition Digitale Transformation</vt:lpstr>
      <vt:lpstr>PowerPoint-Präsentation</vt:lpstr>
      <vt:lpstr>PowerPoint-Präsentation</vt:lpstr>
      <vt:lpstr>PowerPoint-Präsentation</vt:lpstr>
      <vt:lpstr>PowerPoint-Präsentation</vt:lpstr>
      <vt:lpstr>PowerPoint-Präsentation</vt:lpstr>
      <vt:lpstr>Digitale Transformation und Ehrenamt</vt:lpstr>
      <vt:lpstr>Digitale Transformation und Ehrenamt</vt:lpstr>
      <vt:lpstr>Digitale Transformation und Ehrenamt</vt:lpstr>
      <vt:lpstr>Digitale Transformation und Ehrenamt</vt:lpstr>
      <vt:lpstr>PowerPoint-Präsentation</vt:lpstr>
      <vt:lpstr>Digitale Transformation und Ehrenamt</vt:lpstr>
      <vt:lpstr>Digitale Transformation und Ehrenamt</vt:lpstr>
      <vt:lpstr>Digitale Transformation und Ehrenamt</vt:lpstr>
      <vt:lpstr>Digitale Transformation und Ehrenamt</vt:lpstr>
      <vt:lpstr>Digitales ehrenamtliches Engagement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Fazit: Digitale Transformation und Ehrenamt</vt:lpstr>
      <vt:lpstr>PowerPoint-Präsentation</vt:lpstr>
      <vt:lpstr>PowerPoint-Präsentation</vt:lpstr>
      <vt:lpstr>Quellen</vt:lpstr>
    </vt:vector>
  </TitlesOfParts>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EpeHe</dc:creator>
  <cp:lastModifiedBy>hendrik epe</cp:lastModifiedBy>
  <cp:revision>379</cp:revision>
  <cp:lastPrinted>2017-09-26T06:50:26Z</cp:lastPrinted>
  <dcterms:created xsi:type="dcterms:W3CDTF">2014-09-16T21:32:26Z</dcterms:created>
  <dcterms:modified xsi:type="dcterms:W3CDTF">2018-05-03T06:25:42Z</dcterms:modified>
</cp:coreProperties>
</file>